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66" r:id="rId3"/>
    <p:sldMasterId id="2147483668" r:id="rId4"/>
  </p:sldMasterIdLst>
  <p:notesMasterIdLst>
    <p:notesMasterId r:id="rId4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4610100" cy="3460750"/>
  <p:notesSz cx="4610100" cy="34607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gM5k/PuMavWolXirgD/+giiY/P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81" d="100"/>
          <a:sy n="181" d="100"/>
        </p:scale>
        <p:origin x="1200" y="1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68500" y="259550"/>
            <a:ext cx="3073550" cy="1297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c6d3ba22c_0_0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5c6d3ba2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8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9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c6d3ba22c_0_197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5c6d3ba22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c6d3ba22c_0_211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5c6d3ba22c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3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4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5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c6d3ba22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c6d3ba22c_0_223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7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c6d3ba22c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c6d3ba22c_0_409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c6d3ba22c_0_414:notes"/>
          <p:cNvSpPr txBox="1">
            <a:spLocks noGrp="1"/>
          </p:cNvSpPr>
          <p:nvPr>
            <p:ph type="body" idx="1"/>
          </p:nvPr>
        </p:nvSpPr>
        <p:spPr>
          <a:xfrm>
            <a:off x="461010" y="1643856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5c6d3ba22c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c6d3ba22c_0_228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5c6d3ba22c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c6d3ba22c_0_443:notes"/>
          <p:cNvSpPr txBox="1">
            <a:spLocks noGrp="1"/>
          </p:cNvSpPr>
          <p:nvPr>
            <p:ph type="body" idx="1"/>
          </p:nvPr>
        </p:nvSpPr>
        <p:spPr>
          <a:xfrm>
            <a:off x="461010" y="1643856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5c6d3ba22c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c6d3ba22c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c6d3ba22c_0_404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5c6d3ba22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5c6d3ba22c_0_431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5c6d3ba22c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5c6d3ba22c_0_437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5c6d3ba22c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5c6d3ba22c_0_465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5c6d3ba22c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5c6d3ba22c_0_476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c6d3ba22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c6d3ba22c_0_105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5c6d3ba22c_0_239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g5c6d3ba22c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c6d3ba22c_0_271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5c6d3ba22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5c6d3ba22c_0_576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g5c6d3ba22c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5c6d3ba22c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5c6d3ba22c_0_399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5c6d3ba22c_0_281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g5c6d3ba22c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c6d3ba22c_0_609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g5c6d3ba22c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c6d3ba22c_0_620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5c6d3ba22c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5c6d3ba22c_0_633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5c6d3ba22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5b94f276b2_0_15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g5b94f276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b94f276b2_0_7:notes"/>
          <p:cNvSpPr txBox="1">
            <a:spLocks noGrp="1"/>
          </p:cNvSpPr>
          <p:nvPr>
            <p:ph type="body" idx="1"/>
          </p:nvPr>
        </p:nvSpPr>
        <p:spPr>
          <a:xfrm>
            <a:off x="461010" y="1665486"/>
            <a:ext cx="36882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g5b94f276b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7:notes"/>
          <p:cNvSpPr txBox="1">
            <a:spLocks noGrp="1"/>
          </p:cNvSpPr>
          <p:nvPr>
            <p:ph type="body" idx="1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58763"/>
            <a:ext cx="1730375" cy="129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/>
          <p:nvPr/>
        </p:nvSpPr>
        <p:spPr>
          <a:xfrm>
            <a:off x="3069083" y="328265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 extrusionOk="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30"/>
          <p:cNvSpPr/>
          <p:nvPr/>
        </p:nvSpPr>
        <p:spPr>
          <a:xfrm>
            <a:off x="2989465" y="327869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30"/>
          <p:cNvSpPr/>
          <p:nvPr/>
        </p:nvSpPr>
        <p:spPr>
          <a:xfrm>
            <a:off x="3167268" y="327869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 extrusionOk="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30"/>
          <p:cNvSpPr/>
          <p:nvPr/>
        </p:nvSpPr>
        <p:spPr>
          <a:xfrm>
            <a:off x="3323614" y="3292779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 extrusionOk="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30"/>
          <p:cNvSpPr/>
          <p:nvPr/>
        </p:nvSpPr>
        <p:spPr>
          <a:xfrm>
            <a:off x="3334106" y="3282505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 extrusionOk="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30"/>
          <p:cNvSpPr/>
          <p:nvPr/>
        </p:nvSpPr>
        <p:spPr>
          <a:xfrm>
            <a:off x="3344266" y="327234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 extrusionOk="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30"/>
          <p:cNvSpPr/>
          <p:nvPr/>
        </p:nvSpPr>
        <p:spPr>
          <a:xfrm>
            <a:off x="3260445" y="327869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30"/>
          <p:cNvSpPr/>
          <p:nvPr/>
        </p:nvSpPr>
        <p:spPr>
          <a:xfrm>
            <a:off x="3620326" y="32850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30"/>
          <p:cNvSpPr/>
          <p:nvPr/>
        </p:nvSpPr>
        <p:spPr>
          <a:xfrm>
            <a:off x="3531425" y="327869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30"/>
          <p:cNvSpPr/>
          <p:nvPr/>
        </p:nvSpPr>
        <p:spPr>
          <a:xfrm>
            <a:off x="3607626" y="3272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30"/>
          <p:cNvSpPr/>
          <p:nvPr/>
        </p:nvSpPr>
        <p:spPr>
          <a:xfrm>
            <a:off x="3620326" y="32977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30"/>
          <p:cNvSpPr/>
          <p:nvPr/>
        </p:nvSpPr>
        <p:spPr>
          <a:xfrm>
            <a:off x="3607626" y="33104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30"/>
          <p:cNvSpPr/>
          <p:nvPr/>
        </p:nvSpPr>
        <p:spPr>
          <a:xfrm>
            <a:off x="3620326" y="33231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30"/>
          <p:cNvSpPr/>
          <p:nvPr/>
        </p:nvSpPr>
        <p:spPr>
          <a:xfrm>
            <a:off x="3878593" y="3272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30"/>
          <p:cNvSpPr/>
          <p:nvPr/>
        </p:nvSpPr>
        <p:spPr>
          <a:xfrm>
            <a:off x="3891293" y="32850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30"/>
          <p:cNvSpPr/>
          <p:nvPr/>
        </p:nvSpPr>
        <p:spPr>
          <a:xfrm>
            <a:off x="3891293" y="32977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30"/>
          <p:cNvSpPr/>
          <p:nvPr/>
        </p:nvSpPr>
        <p:spPr>
          <a:xfrm>
            <a:off x="3802393" y="327869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30"/>
          <p:cNvSpPr/>
          <p:nvPr/>
        </p:nvSpPr>
        <p:spPr>
          <a:xfrm>
            <a:off x="3878593" y="33104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30"/>
          <p:cNvSpPr/>
          <p:nvPr/>
        </p:nvSpPr>
        <p:spPr>
          <a:xfrm>
            <a:off x="3891293" y="33231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30"/>
          <p:cNvSpPr/>
          <p:nvPr/>
        </p:nvSpPr>
        <p:spPr>
          <a:xfrm>
            <a:off x="4149573" y="3272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30"/>
          <p:cNvSpPr/>
          <p:nvPr/>
        </p:nvSpPr>
        <p:spPr>
          <a:xfrm>
            <a:off x="4162273" y="32850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30"/>
          <p:cNvSpPr/>
          <p:nvPr/>
        </p:nvSpPr>
        <p:spPr>
          <a:xfrm>
            <a:off x="4162273" y="32977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30"/>
          <p:cNvSpPr/>
          <p:nvPr/>
        </p:nvSpPr>
        <p:spPr>
          <a:xfrm>
            <a:off x="4149573" y="33104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30"/>
          <p:cNvSpPr/>
          <p:nvPr/>
        </p:nvSpPr>
        <p:spPr>
          <a:xfrm>
            <a:off x="4162273" y="33231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30"/>
          <p:cNvSpPr/>
          <p:nvPr/>
        </p:nvSpPr>
        <p:spPr>
          <a:xfrm>
            <a:off x="4451033" y="330282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 extrusionOk="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30"/>
          <p:cNvSpPr/>
          <p:nvPr/>
        </p:nvSpPr>
        <p:spPr>
          <a:xfrm>
            <a:off x="4423969" y="327633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 extrusionOk="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30"/>
          <p:cNvSpPr/>
          <p:nvPr/>
        </p:nvSpPr>
        <p:spPr>
          <a:xfrm>
            <a:off x="4344352" y="32723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 extrusionOk="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30"/>
          <p:cNvSpPr/>
          <p:nvPr/>
        </p:nvSpPr>
        <p:spPr>
          <a:xfrm>
            <a:off x="4329112" y="3290125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 extrusionOk="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30"/>
          <p:cNvSpPr/>
          <p:nvPr/>
        </p:nvSpPr>
        <p:spPr>
          <a:xfrm>
            <a:off x="4496754" y="32723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 extrusionOk="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30"/>
          <p:cNvSpPr/>
          <p:nvPr/>
        </p:nvSpPr>
        <p:spPr>
          <a:xfrm>
            <a:off x="4532315" y="3290125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 extrusionOk="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30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113830" y="555858"/>
            <a:ext cx="4168140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>
            <a:off x="113830" y="864444"/>
            <a:ext cx="3484879" cy="941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8419" marR="0" lvl="0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58419" marR="0" lvl="1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58419" marR="0" lvl="2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58419" marR="0" lvl="3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58419" marR="0" lvl="4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58419" marR="0" lvl="5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58419" marR="0" lvl="6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58419" marR="0" lvl="7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58419" marR="0" lvl="8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r>
              <a:rPr lang="en-US"/>
              <a:t> / 23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>
  <p:cSld name="Comparais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c6d3ba22c_0_355"/>
          <p:cNvSpPr txBox="1">
            <a:spLocks noGrp="1"/>
          </p:cNvSpPr>
          <p:nvPr>
            <p:ph type="body" idx="1"/>
          </p:nvPr>
        </p:nvSpPr>
        <p:spPr>
          <a:xfrm>
            <a:off x="319564" y="848711"/>
            <a:ext cx="1949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9pPr>
          </a:lstStyle>
          <a:p>
            <a:endParaRPr/>
          </a:p>
        </p:txBody>
      </p:sp>
      <p:sp>
        <p:nvSpPr>
          <p:cNvPr id="164" name="Google Shape;164;g5c6d3ba22c_0_355"/>
          <p:cNvSpPr txBox="1">
            <a:spLocks noGrp="1"/>
          </p:cNvSpPr>
          <p:nvPr>
            <p:ph type="body" idx="2"/>
          </p:nvPr>
        </p:nvSpPr>
        <p:spPr>
          <a:xfrm>
            <a:off x="319564" y="1265384"/>
            <a:ext cx="19497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9pPr>
          </a:lstStyle>
          <a:p>
            <a:endParaRPr/>
          </a:p>
        </p:txBody>
      </p:sp>
      <p:sp>
        <p:nvSpPr>
          <p:cNvPr id="165" name="Google Shape;165;g5c6d3ba22c_0_355"/>
          <p:cNvSpPr txBox="1">
            <a:spLocks noGrp="1"/>
          </p:cNvSpPr>
          <p:nvPr>
            <p:ph type="body" idx="3"/>
          </p:nvPr>
        </p:nvSpPr>
        <p:spPr>
          <a:xfrm>
            <a:off x="2333863" y="848712"/>
            <a:ext cx="19593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9pPr>
          </a:lstStyle>
          <a:p>
            <a:endParaRPr/>
          </a:p>
        </p:txBody>
      </p:sp>
      <p:sp>
        <p:nvSpPr>
          <p:cNvPr id="166" name="Google Shape;166;g5c6d3ba22c_0_355"/>
          <p:cNvSpPr txBox="1">
            <a:spLocks noGrp="1"/>
          </p:cNvSpPr>
          <p:nvPr>
            <p:ph type="body" idx="4"/>
          </p:nvPr>
        </p:nvSpPr>
        <p:spPr>
          <a:xfrm>
            <a:off x="2333863" y="1265384"/>
            <a:ext cx="19593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9pPr>
          </a:lstStyle>
          <a:p>
            <a:endParaRPr/>
          </a:p>
        </p:txBody>
      </p:sp>
      <p:sp>
        <p:nvSpPr>
          <p:cNvPr id="167" name="Google Shape;167;g5c6d3ba22c_0_355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5c6d3ba22c_0_355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5c6d3ba22c_0_355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70" name="Google Shape;170;g5c6d3ba22c_0_355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c6d3ba22c_0_364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5c6d3ba22c_0_364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5c6d3ba22c_0_364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75" name="Google Shape;175;g5c6d3ba22c_0_364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6d3ba22c_0_369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5c6d3ba22c_0_369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5c6d3ba22c_0_369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c6d3ba22c_0_373"/>
          <p:cNvSpPr txBox="1">
            <a:spLocks noGrp="1"/>
          </p:cNvSpPr>
          <p:nvPr>
            <p:ph type="title"/>
          </p:nvPr>
        </p:nvSpPr>
        <p:spPr>
          <a:xfrm>
            <a:off x="318097" y="230717"/>
            <a:ext cx="14868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5c6d3ba22c_0_373"/>
          <p:cNvSpPr txBox="1">
            <a:spLocks noGrp="1"/>
          </p:cNvSpPr>
          <p:nvPr>
            <p:ph type="body" idx="1"/>
          </p:nvPr>
        </p:nvSpPr>
        <p:spPr>
          <a:xfrm>
            <a:off x="1959292" y="499886"/>
            <a:ext cx="2334000" cy="24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1pPr>
            <a:lvl2pPr marL="914400" lvl="1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2pPr>
            <a:lvl3pPr marL="1371600" lvl="2" indent="-2921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3pPr>
            <a:lvl4pPr marL="182880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marL="228600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9pPr>
          </a:lstStyle>
          <a:p>
            <a:endParaRPr/>
          </a:p>
        </p:txBody>
      </p:sp>
      <p:sp>
        <p:nvSpPr>
          <p:cNvPr id="183" name="Google Shape;183;g5c6d3ba22c_0_373"/>
          <p:cNvSpPr txBox="1">
            <a:spLocks noGrp="1"/>
          </p:cNvSpPr>
          <p:nvPr>
            <p:ph type="body" idx="2"/>
          </p:nvPr>
        </p:nvSpPr>
        <p:spPr>
          <a:xfrm>
            <a:off x="318097" y="1038225"/>
            <a:ext cx="1486800" cy="19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9pPr>
          </a:lstStyle>
          <a:p>
            <a:endParaRPr/>
          </a:p>
        </p:txBody>
      </p:sp>
      <p:sp>
        <p:nvSpPr>
          <p:cNvPr id="184" name="Google Shape;184;g5c6d3ba22c_0_373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5c6d3ba22c_0_373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5c6d3ba22c_0_373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c6d3ba22c_0_380"/>
          <p:cNvSpPr txBox="1">
            <a:spLocks noGrp="1"/>
          </p:cNvSpPr>
          <p:nvPr>
            <p:ph type="title"/>
          </p:nvPr>
        </p:nvSpPr>
        <p:spPr>
          <a:xfrm>
            <a:off x="318097" y="230717"/>
            <a:ext cx="14868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5c6d3ba22c_0_380"/>
          <p:cNvSpPr>
            <a:spLocks noGrp="1"/>
          </p:cNvSpPr>
          <p:nvPr>
            <p:ph type="pic" idx="2"/>
          </p:nvPr>
        </p:nvSpPr>
        <p:spPr>
          <a:xfrm>
            <a:off x="1959292" y="499886"/>
            <a:ext cx="2334000" cy="24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g5c6d3ba22c_0_380"/>
          <p:cNvSpPr txBox="1">
            <a:spLocks noGrp="1"/>
          </p:cNvSpPr>
          <p:nvPr>
            <p:ph type="body" idx="1"/>
          </p:nvPr>
        </p:nvSpPr>
        <p:spPr>
          <a:xfrm>
            <a:off x="318097" y="1038225"/>
            <a:ext cx="1486800" cy="19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9pPr>
          </a:lstStyle>
          <a:p>
            <a:endParaRPr/>
          </a:p>
        </p:txBody>
      </p:sp>
      <p:sp>
        <p:nvSpPr>
          <p:cNvPr id="191" name="Google Shape;191;g5c6d3ba22c_0_380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5c6d3ba22c_0_380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5c6d3ba22c_0_380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6d3ba22c_0_387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5c6d3ba22c_0_387"/>
          <p:cNvSpPr txBox="1">
            <a:spLocks noGrp="1"/>
          </p:cNvSpPr>
          <p:nvPr>
            <p:ph type="body" idx="1"/>
          </p:nvPr>
        </p:nvSpPr>
        <p:spPr>
          <a:xfrm rot="5400000">
            <a:off x="1209825" y="32617"/>
            <a:ext cx="2195700" cy="3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9pPr>
          </a:lstStyle>
          <a:p>
            <a:endParaRPr/>
          </a:p>
        </p:txBody>
      </p:sp>
      <p:sp>
        <p:nvSpPr>
          <p:cNvPr id="197" name="Google Shape;197;g5c6d3ba22c_0_387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5c6d3ba22c_0_387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5c6d3ba22c_0_387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c6d3ba22c_0_393"/>
          <p:cNvSpPr txBox="1">
            <a:spLocks noGrp="1"/>
          </p:cNvSpPr>
          <p:nvPr>
            <p:ph type="title"/>
          </p:nvPr>
        </p:nvSpPr>
        <p:spPr>
          <a:xfrm rot="5400000">
            <a:off x="2329656" y="1151149"/>
            <a:ext cx="2932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5c6d3ba22c_0_393"/>
          <p:cNvSpPr txBox="1">
            <a:spLocks noGrp="1"/>
          </p:cNvSpPr>
          <p:nvPr>
            <p:ph type="body" idx="1"/>
          </p:nvPr>
        </p:nvSpPr>
        <p:spPr>
          <a:xfrm rot="5400000">
            <a:off x="312877" y="186049"/>
            <a:ext cx="29328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9pPr>
          </a:lstStyle>
          <a:p>
            <a:endParaRPr/>
          </a:p>
        </p:txBody>
      </p:sp>
      <p:sp>
        <p:nvSpPr>
          <p:cNvPr id="203" name="Google Shape;203;g5c6d3ba22c_0_393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5c6d3ba22c_0_393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5c6d3ba22c_0_393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picture">
  <p:cSld name="Title and content with pictur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c6d3ba22c_0_425"/>
          <p:cNvSpPr txBox="1">
            <a:spLocks noGrp="1"/>
          </p:cNvSpPr>
          <p:nvPr>
            <p:ph type="body" idx="1"/>
          </p:nvPr>
        </p:nvSpPr>
        <p:spPr>
          <a:xfrm>
            <a:off x="235720" y="821929"/>
            <a:ext cx="42114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200"/>
              </a:spcBef>
              <a:spcAft>
                <a:spcPts val="0"/>
              </a:spcAft>
              <a:buClr>
                <a:srgbClr val="1765A5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g5c6d3ba22c_0_425"/>
          <p:cNvSpPr>
            <a:spLocks noGrp="1"/>
          </p:cNvSpPr>
          <p:nvPr>
            <p:ph type="pic" idx="2"/>
          </p:nvPr>
        </p:nvSpPr>
        <p:spPr>
          <a:xfrm>
            <a:off x="2994827" y="2021074"/>
            <a:ext cx="14889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t" anchorCtr="0">
            <a:noAutofit/>
          </a:bodyPr>
          <a:lstStyle>
            <a:lvl1pPr marR="0" lvl="0" algn="l" rtl="0"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g5c6d3ba22c_0_425"/>
          <p:cNvSpPr txBox="1">
            <a:spLocks noGrp="1"/>
          </p:cNvSpPr>
          <p:nvPr>
            <p:ph type="title"/>
          </p:nvPr>
        </p:nvSpPr>
        <p:spPr>
          <a:xfrm>
            <a:off x="235950" y="290667"/>
            <a:ext cx="28131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rgbClr val="FA5D2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g5c6d3ba22c_0_425"/>
          <p:cNvSpPr>
            <a:spLocks noGrp="1"/>
          </p:cNvSpPr>
          <p:nvPr>
            <p:ph type="pic" idx="3"/>
          </p:nvPr>
        </p:nvSpPr>
        <p:spPr>
          <a:xfrm>
            <a:off x="3720750" y="3111195"/>
            <a:ext cx="7260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t" anchorCtr="0">
            <a:noAutofit/>
          </a:bodyPr>
          <a:lstStyle>
            <a:lvl1pPr marR="0" lvl="0" algn="l" rtl="0"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g5c6d3ba22c_0_425"/>
          <p:cNvSpPr txBox="1">
            <a:spLocks noGrp="1"/>
          </p:cNvSpPr>
          <p:nvPr>
            <p:ph type="sldNum" idx="12"/>
          </p:nvPr>
        </p:nvSpPr>
        <p:spPr>
          <a:xfrm>
            <a:off x="4314045" y="3195887"/>
            <a:ext cx="276600" cy="264900"/>
          </a:xfrm>
          <a:prstGeom prst="rect">
            <a:avLst/>
          </a:prstGeom>
        </p:spPr>
        <p:txBody>
          <a:bodyPr spcFirstLastPara="1" wrap="square" lIns="46100" tIns="46100" rIns="46100" bIns="4610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normal">
  <p:cSld name="Title and content normal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c6d3ba22c_0_456"/>
          <p:cNvSpPr txBox="1">
            <a:spLocks noGrp="1"/>
          </p:cNvSpPr>
          <p:nvPr>
            <p:ph type="body" idx="1"/>
          </p:nvPr>
        </p:nvSpPr>
        <p:spPr>
          <a:xfrm>
            <a:off x="235720" y="821928"/>
            <a:ext cx="4211100" cy="22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200"/>
              </a:spcBef>
              <a:spcAft>
                <a:spcPts val="0"/>
              </a:spcAft>
              <a:buClr>
                <a:srgbClr val="1765A5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g5c6d3ba22c_0_456"/>
          <p:cNvSpPr txBox="1">
            <a:spLocks noGrp="1"/>
          </p:cNvSpPr>
          <p:nvPr>
            <p:ph type="title"/>
          </p:nvPr>
        </p:nvSpPr>
        <p:spPr>
          <a:xfrm>
            <a:off x="235950" y="290667"/>
            <a:ext cx="28131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rgbClr val="FA5D2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g5c6d3ba22c_0_456"/>
          <p:cNvSpPr>
            <a:spLocks noGrp="1"/>
          </p:cNvSpPr>
          <p:nvPr>
            <p:ph type="pic" idx="2"/>
          </p:nvPr>
        </p:nvSpPr>
        <p:spPr>
          <a:xfrm>
            <a:off x="3720750" y="3111195"/>
            <a:ext cx="7260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t" anchorCtr="0">
            <a:noAutofit/>
          </a:bodyPr>
          <a:lstStyle>
            <a:lvl1pPr marR="0" lvl="0" algn="l" rtl="0"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g5c6d3ba22c_0_456"/>
          <p:cNvSpPr txBox="1">
            <a:spLocks noGrp="1"/>
          </p:cNvSpPr>
          <p:nvPr>
            <p:ph type="sldNum" idx="12"/>
          </p:nvPr>
        </p:nvSpPr>
        <p:spPr>
          <a:xfrm>
            <a:off x="4314045" y="3195887"/>
            <a:ext cx="276600" cy="264900"/>
          </a:xfrm>
          <a:prstGeom prst="rect">
            <a:avLst/>
          </a:prstGeom>
        </p:spPr>
        <p:txBody>
          <a:bodyPr spcFirstLastPara="1" wrap="square" lIns="46100" tIns="46100" rIns="46100" bIns="4610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8419" marR="0" lvl="0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58419" marR="0" lvl="1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58419" marR="0" lvl="2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58419" marR="0" lvl="3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58419" marR="0" lvl="4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58419" marR="0" lvl="5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58419" marR="0" lvl="6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58419" marR="0" lvl="7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58419" marR="0" lvl="8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r>
              <a:rPr lang="en-US"/>
              <a:t> / 23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/>
          <p:nvPr/>
        </p:nvSpPr>
        <p:spPr>
          <a:xfrm>
            <a:off x="3069083" y="328265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 extrusionOk="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32"/>
          <p:cNvSpPr/>
          <p:nvPr/>
        </p:nvSpPr>
        <p:spPr>
          <a:xfrm>
            <a:off x="2989465" y="327869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32"/>
          <p:cNvSpPr/>
          <p:nvPr/>
        </p:nvSpPr>
        <p:spPr>
          <a:xfrm>
            <a:off x="3167268" y="327869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 extrusionOk="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32"/>
          <p:cNvSpPr/>
          <p:nvPr/>
        </p:nvSpPr>
        <p:spPr>
          <a:xfrm>
            <a:off x="3323614" y="3292779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 extrusionOk="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32"/>
          <p:cNvSpPr/>
          <p:nvPr/>
        </p:nvSpPr>
        <p:spPr>
          <a:xfrm>
            <a:off x="3334106" y="3282505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 extrusionOk="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32"/>
          <p:cNvSpPr/>
          <p:nvPr/>
        </p:nvSpPr>
        <p:spPr>
          <a:xfrm>
            <a:off x="3344266" y="327234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 extrusionOk="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32"/>
          <p:cNvSpPr/>
          <p:nvPr/>
        </p:nvSpPr>
        <p:spPr>
          <a:xfrm>
            <a:off x="3260445" y="327869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32"/>
          <p:cNvSpPr/>
          <p:nvPr/>
        </p:nvSpPr>
        <p:spPr>
          <a:xfrm>
            <a:off x="3620326" y="32850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32"/>
          <p:cNvSpPr/>
          <p:nvPr/>
        </p:nvSpPr>
        <p:spPr>
          <a:xfrm>
            <a:off x="3531425" y="327869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32"/>
          <p:cNvSpPr/>
          <p:nvPr/>
        </p:nvSpPr>
        <p:spPr>
          <a:xfrm>
            <a:off x="3607626" y="3272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32"/>
          <p:cNvSpPr/>
          <p:nvPr/>
        </p:nvSpPr>
        <p:spPr>
          <a:xfrm>
            <a:off x="3620326" y="32977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32"/>
          <p:cNvSpPr/>
          <p:nvPr/>
        </p:nvSpPr>
        <p:spPr>
          <a:xfrm>
            <a:off x="3607626" y="33104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32"/>
          <p:cNvSpPr/>
          <p:nvPr/>
        </p:nvSpPr>
        <p:spPr>
          <a:xfrm>
            <a:off x="3620326" y="33231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32"/>
          <p:cNvSpPr/>
          <p:nvPr/>
        </p:nvSpPr>
        <p:spPr>
          <a:xfrm>
            <a:off x="3878593" y="3272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32"/>
          <p:cNvSpPr/>
          <p:nvPr/>
        </p:nvSpPr>
        <p:spPr>
          <a:xfrm>
            <a:off x="3891293" y="32850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32"/>
          <p:cNvSpPr/>
          <p:nvPr/>
        </p:nvSpPr>
        <p:spPr>
          <a:xfrm>
            <a:off x="3891293" y="32977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32"/>
          <p:cNvSpPr/>
          <p:nvPr/>
        </p:nvSpPr>
        <p:spPr>
          <a:xfrm>
            <a:off x="3802393" y="327869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32"/>
          <p:cNvSpPr/>
          <p:nvPr/>
        </p:nvSpPr>
        <p:spPr>
          <a:xfrm>
            <a:off x="3878593" y="33104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32"/>
          <p:cNvSpPr/>
          <p:nvPr/>
        </p:nvSpPr>
        <p:spPr>
          <a:xfrm>
            <a:off x="3891293" y="33231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32"/>
          <p:cNvSpPr/>
          <p:nvPr/>
        </p:nvSpPr>
        <p:spPr>
          <a:xfrm>
            <a:off x="4149573" y="3272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32"/>
          <p:cNvSpPr/>
          <p:nvPr/>
        </p:nvSpPr>
        <p:spPr>
          <a:xfrm>
            <a:off x="4162273" y="32850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32"/>
          <p:cNvSpPr/>
          <p:nvPr/>
        </p:nvSpPr>
        <p:spPr>
          <a:xfrm>
            <a:off x="4162273" y="32977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32"/>
          <p:cNvSpPr/>
          <p:nvPr/>
        </p:nvSpPr>
        <p:spPr>
          <a:xfrm>
            <a:off x="4149573" y="33104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32"/>
          <p:cNvSpPr/>
          <p:nvPr/>
        </p:nvSpPr>
        <p:spPr>
          <a:xfrm>
            <a:off x="4162273" y="33231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32"/>
          <p:cNvSpPr/>
          <p:nvPr/>
        </p:nvSpPr>
        <p:spPr>
          <a:xfrm>
            <a:off x="4451033" y="330282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 extrusionOk="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32"/>
          <p:cNvSpPr/>
          <p:nvPr/>
        </p:nvSpPr>
        <p:spPr>
          <a:xfrm>
            <a:off x="4423969" y="327633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 extrusionOk="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32"/>
          <p:cNvSpPr/>
          <p:nvPr/>
        </p:nvSpPr>
        <p:spPr>
          <a:xfrm>
            <a:off x="4344352" y="32723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 extrusionOk="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32"/>
          <p:cNvSpPr/>
          <p:nvPr/>
        </p:nvSpPr>
        <p:spPr>
          <a:xfrm>
            <a:off x="4329112" y="3290125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 extrusionOk="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11;p32"/>
          <p:cNvSpPr/>
          <p:nvPr/>
        </p:nvSpPr>
        <p:spPr>
          <a:xfrm>
            <a:off x="4496754" y="32723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 extrusionOk="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12;p32"/>
          <p:cNvSpPr/>
          <p:nvPr/>
        </p:nvSpPr>
        <p:spPr>
          <a:xfrm>
            <a:off x="4532315" y="3290125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 extrusionOk="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32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32"/>
          <p:cNvSpPr txBox="1">
            <a:spLocks noGrp="1"/>
          </p:cNvSpPr>
          <p:nvPr>
            <p:ph type="title"/>
          </p:nvPr>
        </p:nvSpPr>
        <p:spPr>
          <a:xfrm>
            <a:off x="113830" y="555858"/>
            <a:ext cx="4168140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8419" marR="0" lvl="0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58419" marR="0" lvl="1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58419" marR="0" lvl="2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58419" marR="0" lvl="3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58419" marR="0" lvl="4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58419" marR="0" lvl="5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58419" marR="0" lvl="6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58419" marR="0" lvl="7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58419" marR="0" lvl="8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r>
              <a:rPr lang="en-US"/>
              <a:t> / 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subTitle" idx="1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8419" marR="0" lvl="0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58419" marR="0" lvl="1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58419" marR="0" lvl="2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58419" marR="0" lvl="3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58419" marR="0" lvl="4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58419" marR="0" lvl="5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58419" marR="0" lvl="6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58419" marR="0" lvl="7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58419" marR="0" lvl="8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r>
              <a:rPr lang="en-US"/>
              <a:t> / 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>
            <a:spLocks noGrp="1"/>
          </p:cNvSpPr>
          <p:nvPr>
            <p:ph type="title"/>
          </p:nvPr>
        </p:nvSpPr>
        <p:spPr>
          <a:xfrm>
            <a:off x="113830" y="555858"/>
            <a:ext cx="4168140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body" idx="1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body" idx="2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8419" marR="0" lvl="0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58419" marR="0" lvl="1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58419" marR="0" lvl="2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58419" marR="0" lvl="3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58419" marR="0" lvl="4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58419" marR="0" lvl="5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58419" marR="0" lvl="6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58419" marR="0" lvl="7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58419" marR="0" lvl="8" indent="0" algn="l">
              <a:lnSpc>
                <a:spcPct val="100000"/>
              </a:lnSpc>
              <a:spcBef>
                <a:spcPts val="0"/>
              </a:spcBef>
              <a:buNone/>
              <a:defRPr sz="500" b="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r>
              <a:rPr lang="en-US"/>
              <a:t> / 23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c6d3ba22c_0_330"/>
          <p:cNvSpPr txBox="1">
            <a:spLocks noGrp="1"/>
          </p:cNvSpPr>
          <p:nvPr>
            <p:ph type="ctrTitle"/>
          </p:nvPr>
        </p:nvSpPr>
        <p:spPr>
          <a:xfrm>
            <a:off x="576263" y="567471"/>
            <a:ext cx="34575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5c6d3ba22c_0_330"/>
          <p:cNvSpPr txBox="1">
            <a:spLocks noGrp="1"/>
          </p:cNvSpPr>
          <p:nvPr>
            <p:ph type="subTitle" idx="1"/>
          </p:nvPr>
        </p:nvSpPr>
        <p:spPr>
          <a:xfrm>
            <a:off x="576263" y="1817695"/>
            <a:ext cx="34575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lvl="3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lvl="4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lvl="5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lvl="6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lvl="7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lvl="8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0" name="Google Shape;140;g5c6d3ba22c_0_330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5c6d3ba22c_0_330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5c6d3ba22c_0_330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c6d3ba22c_0_336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5c6d3ba22c_0_336"/>
          <p:cNvSpPr txBox="1">
            <a:spLocks noGrp="1"/>
          </p:cNvSpPr>
          <p:nvPr>
            <p:ph type="body" idx="1"/>
          </p:nvPr>
        </p:nvSpPr>
        <p:spPr>
          <a:xfrm>
            <a:off x="319564" y="922867"/>
            <a:ext cx="39762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9pPr>
          </a:lstStyle>
          <a:p>
            <a:endParaRPr/>
          </a:p>
        </p:txBody>
      </p:sp>
      <p:sp>
        <p:nvSpPr>
          <p:cNvPr id="146" name="Google Shape;146;g5c6d3ba22c_0_336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5c6d3ba22c_0_336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5c6d3ba22c_0_336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c6d3ba22c_0_342"/>
          <p:cNvSpPr txBox="1">
            <a:spLocks noGrp="1"/>
          </p:cNvSpPr>
          <p:nvPr>
            <p:ph type="title"/>
          </p:nvPr>
        </p:nvSpPr>
        <p:spPr>
          <a:xfrm>
            <a:off x="314543" y="864139"/>
            <a:ext cx="39762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5c6d3ba22c_0_342"/>
          <p:cNvSpPr txBox="1">
            <a:spLocks noGrp="1"/>
          </p:cNvSpPr>
          <p:nvPr>
            <p:ph type="body" idx="1"/>
          </p:nvPr>
        </p:nvSpPr>
        <p:spPr>
          <a:xfrm>
            <a:off x="314543" y="2297393"/>
            <a:ext cx="39762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g5c6d3ba22c_0_342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5c6d3ba22c_0_342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5c6d3ba22c_0_342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c6d3ba22c_0_348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5c6d3ba22c_0_348"/>
          <p:cNvSpPr txBox="1">
            <a:spLocks noGrp="1"/>
          </p:cNvSpPr>
          <p:nvPr>
            <p:ph type="body" idx="1"/>
          </p:nvPr>
        </p:nvSpPr>
        <p:spPr>
          <a:xfrm>
            <a:off x="319564" y="922867"/>
            <a:ext cx="19593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9pPr>
          </a:lstStyle>
          <a:p>
            <a:endParaRPr/>
          </a:p>
        </p:txBody>
      </p:sp>
      <p:sp>
        <p:nvSpPr>
          <p:cNvPr id="158" name="Google Shape;158;g5c6d3ba22c_0_348"/>
          <p:cNvSpPr txBox="1">
            <a:spLocks noGrp="1"/>
          </p:cNvSpPr>
          <p:nvPr>
            <p:ph type="body" idx="2"/>
          </p:nvPr>
        </p:nvSpPr>
        <p:spPr>
          <a:xfrm>
            <a:off x="2333863" y="922867"/>
            <a:ext cx="19593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9pPr>
          </a:lstStyle>
          <a:p>
            <a:endParaRPr/>
          </a:p>
        </p:txBody>
      </p:sp>
      <p:sp>
        <p:nvSpPr>
          <p:cNvPr id="159" name="Google Shape;159;g5c6d3ba22c_0_348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5c6d3ba22c_0_348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5c6d3ba22c_0_348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3069083" y="328265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 extrusionOk="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29"/>
          <p:cNvSpPr/>
          <p:nvPr/>
        </p:nvSpPr>
        <p:spPr>
          <a:xfrm>
            <a:off x="2989465" y="327869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29"/>
          <p:cNvSpPr/>
          <p:nvPr/>
        </p:nvSpPr>
        <p:spPr>
          <a:xfrm>
            <a:off x="3167268" y="327869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 extrusionOk="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Google Shape;9;p29"/>
          <p:cNvSpPr/>
          <p:nvPr/>
        </p:nvSpPr>
        <p:spPr>
          <a:xfrm>
            <a:off x="3323614" y="3292779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 extrusionOk="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9"/>
          <p:cNvSpPr/>
          <p:nvPr/>
        </p:nvSpPr>
        <p:spPr>
          <a:xfrm>
            <a:off x="3334106" y="3282505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 extrusionOk="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9"/>
          <p:cNvSpPr/>
          <p:nvPr/>
        </p:nvSpPr>
        <p:spPr>
          <a:xfrm>
            <a:off x="3344266" y="327234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 extrusionOk="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9"/>
          <p:cNvSpPr/>
          <p:nvPr/>
        </p:nvSpPr>
        <p:spPr>
          <a:xfrm>
            <a:off x="3260445" y="327869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9"/>
          <p:cNvSpPr/>
          <p:nvPr/>
        </p:nvSpPr>
        <p:spPr>
          <a:xfrm>
            <a:off x="3620326" y="32850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9"/>
          <p:cNvSpPr/>
          <p:nvPr/>
        </p:nvSpPr>
        <p:spPr>
          <a:xfrm>
            <a:off x="3531425" y="327869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9"/>
          <p:cNvSpPr/>
          <p:nvPr/>
        </p:nvSpPr>
        <p:spPr>
          <a:xfrm>
            <a:off x="3607626" y="3272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9"/>
          <p:cNvSpPr/>
          <p:nvPr/>
        </p:nvSpPr>
        <p:spPr>
          <a:xfrm>
            <a:off x="3620326" y="32977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9"/>
          <p:cNvSpPr/>
          <p:nvPr/>
        </p:nvSpPr>
        <p:spPr>
          <a:xfrm>
            <a:off x="3607626" y="33104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9"/>
          <p:cNvSpPr/>
          <p:nvPr/>
        </p:nvSpPr>
        <p:spPr>
          <a:xfrm>
            <a:off x="3620326" y="33231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9"/>
          <p:cNvSpPr/>
          <p:nvPr/>
        </p:nvSpPr>
        <p:spPr>
          <a:xfrm>
            <a:off x="3878593" y="3272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9"/>
          <p:cNvSpPr/>
          <p:nvPr/>
        </p:nvSpPr>
        <p:spPr>
          <a:xfrm>
            <a:off x="3891293" y="32850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9"/>
          <p:cNvSpPr/>
          <p:nvPr/>
        </p:nvSpPr>
        <p:spPr>
          <a:xfrm>
            <a:off x="3891293" y="32977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9"/>
          <p:cNvSpPr/>
          <p:nvPr/>
        </p:nvSpPr>
        <p:spPr>
          <a:xfrm>
            <a:off x="3802393" y="327869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 extrusionOk="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 extrusionOk="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9"/>
          <p:cNvSpPr/>
          <p:nvPr/>
        </p:nvSpPr>
        <p:spPr>
          <a:xfrm>
            <a:off x="3878593" y="33104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9"/>
          <p:cNvSpPr/>
          <p:nvPr/>
        </p:nvSpPr>
        <p:spPr>
          <a:xfrm>
            <a:off x="3891293" y="33231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D6D6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9"/>
          <p:cNvSpPr/>
          <p:nvPr/>
        </p:nvSpPr>
        <p:spPr>
          <a:xfrm>
            <a:off x="4149573" y="3272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9"/>
          <p:cNvSpPr/>
          <p:nvPr/>
        </p:nvSpPr>
        <p:spPr>
          <a:xfrm>
            <a:off x="4162273" y="32850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9"/>
          <p:cNvSpPr/>
          <p:nvPr/>
        </p:nvSpPr>
        <p:spPr>
          <a:xfrm>
            <a:off x="4162273" y="32977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9"/>
          <p:cNvSpPr/>
          <p:nvPr/>
        </p:nvSpPr>
        <p:spPr>
          <a:xfrm>
            <a:off x="4149573" y="33104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9"/>
          <p:cNvSpPr/>
          <p:nvPr/>
        </p:nvSpPr>
        <p:spPr>
          <a:xfrm>
            <a:off x="4162273" y="33231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120000" extrusionOk="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9"/>
          <p:cNvSpPr/>
          <p:nvPr/>
        </p:nvSpPr>
        <p:spPr>
          <a:xfrm>
            <a:off x="4451033" y="330282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 extrusionOk="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9"/>
          <p:cNvSpPr/>
          <p:nvPr/>
        </p:nvSpPr>
        <p:spPr>
          <a:xfrm>
            <a:off x="4423969" y="327633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 extrusionOk="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9"/>
          <p:cNvSpPr/>
          <p:nvPr/>
        </p:nvSpPr>
        <p:spPr>
          <a:xfrm>
            <a:off x="4344352" y="32723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 extrusionOk="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9"/>
          <p:cNvSpPr/>
          <p:nvPr/>
        </p:nvSpPr>
        <p:spPr>
          <a:xfrm>
            <a:off x="4329112" y="3290125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 extrusionOk="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9"/>
          <p:cNvSpPr/>
          <p:nvPr/>
        </p:nvSpPr>
        <p:spPr>
          <a:xfrm>
            <a:off x="4496754" y="32723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 extrusionOk="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9"/>
          <p:cNvSpPr/>
          <p:nvPr/>
        </p:nvSpPr>
        <p:spPr>
          <a:xfrm>
            <a:off x="4532315" y="3290125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 extrusionOk="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DAD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113830" y="555858"/>
            <a:ext cx="4168140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1"/>
          </p:nvPr>
        </p:nvSpPr>
        <p:spPr>
          <a:xfrm>
            <a:off x="113830" y="864444"/>
            <a:ext cx="3484879" cy="941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dt" idx="10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8419" marR="0" lvl="0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58419" marR="0" lvl="1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58419" marR="0" lvl="2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58419" marR="0" lvl="3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58419" marR="0" lvl="4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58419" marR="0" lvl="5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58419" marR="0" lvl="6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58419" marR="0" lvl="7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58419" marR="0" lvl="8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r>
              <a:rPr lang="en-US"/>
              <a:t> / 23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6d3ba22c_0_324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133" name="Google Shape;133;g5c6d3ba22c_0_324"/>
          <p:cNvSpPr txBox="1">
            <a:spLocks noGrp="1"/>
          </p:cNvSpPr>
          <p:nvPr>
            <p:ph type="body" idx="1"/>
          </p:nvPr>
        </p:nvSpPr>
        <p:spPr>
          <a:xfrm>
            <a:off x="319564" y="922867"/>
            <a:ext cx="39762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●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●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●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●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●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●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●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g5c6d3ba22c_0_324"/>
          <p:cNvSpPr txBox="1">
            <a:spLocks noGrp="1"/>
          </p:cNvSpPr>
          <p:nvPr>
            <p:ph type="dt" idx="10"/>
          </p:nvPr>
        </p:nvSpPr>
        <p:spPr>
          <a:xfrm>
            <a:off x="316944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g5c6d3ba22c_0_324"/>
          <p:cNvSpPr txBox="1">
            <a:spLocks noGrp="1"/>
          </p:cNvSpPr>
          <p:nvPr>
            <p:ph type="ftr" idx="11"/>
          </p:nvPr>
        </p:nvSpPr>
        <p:spPr>
          <a:xfrm>
            <a:off x="1527096" y="3207603"/>
            <a:ext cx="155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600"/>
              <a:buNone/>
              <a:defRPr sz="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g5c6d3ba22c_0_324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c6d3ba22c_0_420"/>
          <p:cNvSpPr/>
          <p:nvPr/>
        </p:nvSpPr>
        <p:spPr>
          <a:xfrm rot="5699592" flipH="1">
            <a:off x="3527693" y="-375934"/>
            <a:ext cx="603189" cy="1518401"/>
          </a:xfrm>
          <a:prstGeom prst="moon">
            <a:avLst>
              <a:gd name="adj" fmla="val 1434"/>
            </a:avLst>
          </a:prstGeom>
          <a:solidFill>
            <a:srgbClr val="6B9AC1"/>
          </a:solidFill>
          <a:ln w="9525" cap="flat" cmpd="sng">
            <a:solidFill>
              <a:srgbClr val="B7B7B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28600" dir="2700000" sy="90000">
              <a:srgbClr val="808080">
                <a:alpha val="25490"/>
              </a:srgbClr>
            </a:outerShdw>
          </a:effectLst>
        </p:spPr>
        <p:txBody>
          <a:bodyPr spcFirstLastPara="1" wrap="square" lIns="46100" tIns="23050" rIns="46100" bIns="23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5c6d3ba22c_0_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496" y="161822"/>
            <a:ext cx="1060483" cy="187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g5c6d3ba22c_0_420"/>
          <p:cNvCxnSpPr/>
          <p:nvPr/>
        </p:nvCxnSpPr>
        <p:spPr>
          <a:xfrm>
            <a:off x="383374" y="3073018"/>
            <a:ext cx="3775500" cy="0"/>
          </a:xfrm>
          <a:prstGeom prst="straightConnector1">
            <a:avLst/>
          </a:prstGeom>
          <a:noFill/>
          <a:ln w="12700" cap="flat" cmpd="sng">
            <a:solidFill>
              <a:srgbClr val="FA5D2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2699" dir="2700000" sy="2147483647" kx="5399948">
              <a:srgbClr val="808080">
                <a:alpha val="19610"/>
              </a:srgbClr>
            </a:outerShdw>
          </a:effectLst>
        </p:spPr>
      </p:cxnSp>
      <p:sp>
        <p:nvSpPr>
          <p:cNvPr id="210" name="Google Shape;210;g5c6d3ba22c_0_420"/>
          <p:cNvSpPr txBox="1"/>
          <p:nvPr/>
        </p:nvSpPr>
        <p:spPr>
          <a:xfrm>
            <a:off x="236107" y="3164343"/>
            <a:ext cx="107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600"/>
              <a:buFont typeface="Arial"/>
              <a:buNone/>
            </a:pPr>
            <a:r>
              <a:rPr lang="en-US" sz="6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6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700"/>
          </a:p>
        </p:txBody>
      </p:sp>
      <p:sp>
        <p:nvSpPr>
          <p:cNvPr id="211" name="Google Shape;211;g5c6d3ba22c_0_420"/>
          <p:cNvSpPr txBox="1">
            <a:spLocks noGrp="1"/>
          </p:cNvSpPr>
          <p:nvPr>
            <p:ph type="sldNum" idx="12"/>
          </p:nvPr>
        </p:nvSpPr>
        <p:spPr>
          <a:xfrm>
            <a:off x="4314045" y="3195887"/>
            <a:ext cx="276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46100" rIns="46100" bIns="46100" anchor="t" anchorCtr="0">
            <a:noAutofit/>
          </a:bodyPr>
          <a:lstStyle>
            <a:lvl1pPr lvl="0" algn="r">
              <a:buNone/>
              <a:defRPr sz="700">
                <a:solidFill>
                  <a:schemeClr val="tx1"/>
                </a:solidFill>
              </a:defRPr>
            </a:lvl1pPr>
            <a:lvl2pPr lvl="1" algn="r">
              <a:buNone/>
              <a:defRPr sz="700">
                <a:solidFill>
                  <a:schemeClr val="tx1"/>
                </a:solidFill>
              </a:defRPr>
            </a:lvl2pPr>
            <a:lvl3pPr lvl="2" algn="r">
              <a:buNone/>
              <a:defRPr sz="700">
                <a:solidFill>
                  <a:schemeClr val="tx1"/>
                </a:solidFill>
              </a:defRPr>
            </a:lvl3pPr>
            <a:lvl4pPr lvl="3" algn="r">
              <a:buNone/>
              <a:defRPr sz="700">
                <a:solidFill>
                  <a:schemeClr val="tx1"/>
                </a:solidFill>
              </a:defRPr>
            </a:lvl4pPr>
            <a:lvl5pPr lvl="4" algn="r">
              <a:buNone/>
              <a:defRPr sz="700">
                <a:solidFill>
                  <a:schemeClr val="tx1"/>
                </a:solidFill>
              </a:defRPr>
            </a:lvl5pPr>
            <a:lvl6pPr lvl="5" algn="r">
              <a:buNone/>
              <a:defRPr sz="700">
                <a:solidFill>
                  <a:schemeClr val="tx1"/>
                </a:solidFill>
              </a:defRPr>
            </a:lvl6pPr>
            <a:lvl7pPr lvl="6" algn="r">
              <a:buNone/>
              <a:defRPr sz="700">
                <a:solidFill>
                  <a:schemeClr val="tx1"/>
                </a:solidFill>
              </a:defRPr>
            </a:lvl7pPr>
            <a:lvl8pPr lvl="7" algn="r">
              <a:buNone/>
              <a:defRPr sz="700">
                <a:solidFill>
                  <a:schemeClr val="tx1"/>
                </a:solidFill>
              </a:defRPr>
            </a:lvl8pPr>
            <a:lvl9pPr lvl="8" algn="r">
              <a:buNone/>
              <a:defRPr sz="7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c6d3ba22c_0_452"/>
          <p:cNvSpPr/>
          <p:nvPr/>
        </p:nvSpPr>
        <p:spPr>
          <a:xfrm rot="5699592" flipH="1">
            <a:off x="3527693" y="-375934"/>
            <a:ext cx="603189" cy="1518401"/>
          </a:xfrm>
          <a:prstGeom prst="moon">
            <a:avLst>
              <a:gd name="adj" fmla="val 1434"/>
            </a:avLst>
          </a:prstGeom>
          <a:solidFill>
            <a:srgbClr val="6B9AC1"/>
          </a:solidFill>
          <a:ln w="9525" cap="flat" cmpd="sng">
            <a:solidFill>
              <a:srgbClr val="B7B7B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28600" dir="2700000" sy="90000">
              <a:srgbClr val="808080">
                <a:alpha val="25490"/>
              </a:srgbClr>
            </a:outerShdw>
          </a:effectLst>
        </p:spPr>
        <p:txBody>
          <a:bodyPr spcFirstLastPara="1" wrap="square" lIns="46100" tIns="23050" rIns="46100" bIns="23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5c6d3ba22c_0_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496" y="161822"/>
            <a:ext cx="1060483" cy="18745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5c6d3ba22c_0_452"/>
          <p:cNvSpPr txBox="1"/>
          <p:nvPr/>
        </p:nvSpPr>
        <p:spPr>
          <a:xfrm>
            <a:off x="236107" y="3164343"/>
            <a:ext cx="1075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600"/>
              <a:buFont typeface="Arial"/>
              <a:buNone/>
            </a:pPr>
            <a:r>
              <a:rPr lang="en-US" sz="6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6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700"/>
          </a:p>
        </p:txBody>
      </p:sp>
      <p:sp>
        <p:nvSpPr>
          <p:cNvPr id="222" name="Google Shape;222;g5c6d3ba22c_0_452"/>
          <p:cNvSpPr txBox="1">
            <a:spLocks noGrp="1"/>
          </p:cNvSpPr>
          <p:nvPr>
            <p:ph type="sldNum" idx="12"/>
          </p:nvPr>
        </p:nvSpPr>
        <p:spPr>
          <a:xfrm>
            <a:off x="4314045" y="3195887"/>
            <a:ext cx="276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46100" rIns="46100" bIns="46100" anchor="t" anchorCtr="0">
            <a:noAutofit/>
          </a:bodyPr>
          <a:lstStyle>
            <a:lvl1pPr lvl="0" algn="r">
              <a:buNone/>
              <a:defRPr sz="700">
                <a:solidFill>
                  <a:schemeClr val="tx1"/>
                </a:solidFill>
              </a:defRPr>
            </a:lvl1pPr>
            <a:lvl2pPr lvl="1" algn="r">
              <a:buNone/>
              <a:defRPr sz="700">
                <a:solidFill>
                  <a:schemeClr val="tx1"/>
                </a:solidFill>
              </a:defRPr>
            </a:lvl2pPr>
            <a:lvl3pPr lvl="2" algn="r">
              <a:buNone/>
              <a:defRPr sz="700">
                <a:solidFill>
                  <a:schemeClr val="tx1"/>
                </a:solidFill>
              </a:defRPr>
            </a:lvl3pPr>
            <a:lvl4pPr lvl="3" algn="r">
              <a:buNone/>
              <a:defRPr sz="700">
                <a:solidFill>
                  <a:schemeClr val="tx1"/>
                </a:solidFill>
              </a:defRPr>
            </a:lvl4pPr>
            <a:lvl5pPr lvl="4" algn="r">
              <a:buNone/>
              <a:defRPr sz="700">
                <a:solidFill>
                  <a:schemeClr val="tx1"/>
                </a:solidFill>
              </a:defRPr>
            </a:lvl5pPr>
            <a:lvl6pPr lvl="5" algn="r">
              <a:buNone/>
              <a:defRPr sz="700">
                <a:solidFill>
                  <a:schemeClr val="tx1"/>
                </a:solidFill>
              </a:defRPr>
            </a:lvl6pPr>
            <a:lvl7pPr lvl="6" algn="r">
              <a:buNone/>
              <a:defRPr sz="700">
                <a:solidFill>
                  <a:schemeClr val="tx1"/>
                </a:solidFill>
              </a:defRPr>
            </a:lvl7pPr>
            <a:lvl8pPr lvl="7" algn="r">
              <a:buNone/>
              <a:defRPr sz="700">
                <a:solidFill>
                  <a:schemeClr val="tx1"/>
                </a:solidFill>
              </a:defRPr>
            </a:lvl8pPr>
            <a:lvl9pPr lvl="8" algn="r">
              <a:buNone/>
              <a:defRPr sz="7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6.png"/><Relationship Id="rId9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jpg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c6d3ba22c_0_0"/>
          <p:cNvSpPr txBox="1">
            <a:spLocks noGrp="1"/>
          </p:cNvSpPr>
          <p:nvPr>
            <p:ph type="ctrTitle"/>
          </p:nvPr>
        </p:nvSpPr>
        <p:spPr>
          <a:xfrm>
            <a:off x="289076" y="299638"/>
            <a:ext cx="41433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rPr lang="en-US" sz="2300" dirty="0" err="1"/>
              <a:t>Séminaire</a:t>
            </a:r>
            <a:r>
              <a:rPr lang="en-US" sz="2300" dirty="0"/>
              <a:t> : </a:t>
            </a:r>
            <a:r>
              <a:rPr lang="en-US" sz="2300" dirty="0" err="1"/>
              <a:t>Méthodes</a:t>
            </a:r>
            <a:r>
              <a:rPr lang="en-US" sz="2300" dirty="0"/>
              <a:t> </a:t>
            </a:r>
            <a:r>
              <a:rPr lang="en-US" sz="2300" dirty="0" err="1"/>
              <a:t>d’analyse</a:t>
            </a:r>
            <a:r>
              <a:rPr lang="en-US" sz="2300" dirty="0"/>
              <a:t> des exigences pour la </a:t>
            </a:r>
            <a:r>
              <a:rPr lang="en-US" sz="2300" b="1" dirty="0" err="1"/>
              <a:t>sécurisation</a:t>
            </a:r>
            <a:r>
              <a:rPr lang="en-US" sz="2300" dirty="0"/>
              <a:t>, </a:t>
            </a:r>
            <a:r>
              <a:rPr lang="en-US" sz="2300" dirty="0" err="1"/>
              <a:t>l’</a:t>
            </a:r>
            <a:r>
              <a:rPr lang="en-US" sz="2300" b="1" dirty="0" err="1"/>
              <a:t>évolution</a:t>
            </a:r>
            <a:r>
              <a:rPr lang="en-US" sz="2300" dirty="0"/>
              <a:t> et </a:t>
            </a:r>
            <a:r>
              <a:rPr lang="en-US" sz="2300" dirty="0" err="1"/>
              <a:t>l’</a:t>
            </a:r>
            <a:r>
              <a:rPr lang="en-US" sz="2300" b="1" dirty="0" err="1"/>
              <a:t>adaptation</a:t>
            </a:r>
            <a:r>
              <a:rPr lang="en-US" sz="2300" dirty="0"/>
              <a:t> des </a:t>
            </a:r>
            <a:r>
              <a:rPr lang="en-US" sz="2300" dirty="0" err="1"/>
              <a:t>logiciels</a:t>
            </a:r>
            <a:endParaRPr dirty="0"/>
          </a:p>
        </p:txBody>
      </p:sp>
      <p:sp>
        <p:nvSpPr>
          <p:cNvPr id="233" name="Google Shape;233;g5c6d3ba22c_0_0"/>
          <p:cNvSpPr txBox="1">
            <a:spLocks noGrp="1"/>
          </p:cNvSpPr>
          <p:nvPr>
            <p:ph type="subTitle" idx="1"/>
          </p:nvPr>
        </p:nvSpPr>
        <p:spPr>
          <a:xfrm>
            <a:off x="997595" y="2127879"/>
            <a:ext cx="2669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en-US" b="1" dirty="0"/>
              <a:t>Denisse MUNANTE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br>
              <a:rPr lang="en-US" dirty="0"/>
            </a:br>
            <a:r>
              <a:rPr lang="en-US" dirty="0"/>
              <a:t>25/06/2019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en-US" dirty="0"/>
              <a:t>Pour </a:t>
            </a:r>
            <a:r>
              <a:rPr lang="en-US" dirty="0" err="1"/>
              <a:t>l’équipe</a:t>
            </a:r>
            <a:r>
              <a:rPr lang="en-US" dirty="0"/>
              <a:t> de recherche P4S</a:t>
            </a:r>
            <a:endParaRPr dirty="0"/>
          </a:p>
        </p:txBody>
      </p:sp>
      <p:sp>
        <p:nvSpPr>
          <p:cNvPr id="234" name="Google Shape;234;g5c6d3ba22c_0_0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/>
          <p:nvPr/>
        </p:nvSpPr>
        <p:spPr>
          <a:xfrm>
            <a:off x="0" y="0"/>
            <a:ext cx="2304415" cy="116839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0" marR="4826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22" name="Google Shape;422;p18"/>
          <p:cNvSpPr txBox="1"/>
          <p:nvPr/>
        </p:nvSpPr>
        <p:spPr>
          <a:xfrm>
            <a:off x="2303995" y="0"/>
            <a:ext cx="2304415" cy="11683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558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Architecture de la méhode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23" name="Google Shape;423;p18"/>
          <p:cNvSpPr/>
          <p:nvPr/>
        </p:nvSpPr>
        <p:spPr>
          <a:xfrm>
            <a:off x="171081" y="597263"/>
            <a:ext cx="4265767" cy="20976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18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9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19"/>
          <p:cNvSpPr txBox="1"/>
          <p:nvPr/>
        </p:nvSpPr>
        <p:spPr>
          <a:xfrm>
            <a:off x="1697761" y="0"/>
            <a:ext cx="2910840" cy="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 </a:t>
            </a: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Architecture de la méhode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1" name="Google Shape;431;p19"/>
          <p:cNvSpPr txBox="1"/>
          <p:nvPr/>
        </p:nvSpPr>
        <p:spPr>
          <a:xfrm>
            <a:off x="0" y="116674"/>
            <a:ext cx="4608195" cy="3505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76825" rIns="0" bIns="0" anchor="t" anchorCtr="0">
            <a:sp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MoDELO - L’identification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2" name="Google Shape;432;p19"/>
          <p:cNvSpPr/>
          <p:nvPr/>
        </p:nvSpPr>
        <p:spPr>
          <a:xfrm>
            <a:off x="171081" y="870857"/>
            <a:ext cx="4265767" cy="17374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19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r>
              <a:rPr lang="en-US"/>
              <a:t> / 23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9" name="Google Shape;439;p20"/>
          <p:cNvSpPr txBox="1"/>
          <p:nvPr/>
        </p:nvSpPr>
        <p:spPr>
          <a:xfrm>
            <a:off x="1697761" y="0"/>
            <a:ext cx="2910840" cy="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 </a:t>
            </a: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Architecture de la méhode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0" name="Google Shape;440;p20"/>
          <p:cNvSpPr txBox="1"/>
          <p:nvPr/>
        </p:nvSpPr>
        <p:spPr>
          <a:xfrm>
            <a:off x="0" y="116674"/>
            <a:ext cx="4608195" cy="4832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76825" rIns="0" bIns="0" anchor="t" anchorCtr="0">
            <a:sp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MoDELO - L’identification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CC0000"/>
                </a:solidFill>
                <a:latin typeface="Lucida Sans"/>
                <a:ea typeface="Lucida Sans"/>
                <a:cs typeface="Lucida Sans"/>
                <a:sym typeface="Lucida Sans"/>
              </a:rPr>
              <a:t>Méta-Modèle « MoDELO CIM »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235407" y="707210"/>
            <a:ext cx="4137240" cy="26563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r>
              <a:rPr lang="en-US"/>
              <a:t> / 23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5c6d3ba22c_0_197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8" name="Google Shape;448;g5c6d3ba22c_0_197"/>
          <p:cNvSpPr txBox="1"/>
          <p:nvPr/>
        </p:nvSpPr>
        <p:spPr>
          <a:xfrm>
            <a:off x="1697761" y="0"/>
            <a:ext cx="29109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 </a:t>
            </a: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Architecture de la méhode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9" name="Google Shape;449;g5c6d3ba22c_0_197"/>
          <p:cNvSpPr txBox="1"/>
          <p:nvPr/>
        </p:nvSpPr>
        <p:spPr>
          <a:xfrm>
            <a:off x="0" y="116674"/>
            <a:ext cx="4608300" cy="48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76825" rIns="0" bIns="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MoDELO - L’identification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CC0000"/>
                </a:solidFill>
                <a:latin typeface="Lucida Sans"/>
                <a:ea typeface="Lucida Sans"/>
                <a:cs typeface="Lucida Sans"/>
                <a:sym typeface="Lucida Sans"/>
              </a:rPr>
              <a:t>Méta-Modèle « MoDELO CIM »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450" name="Google Shape;450;g5c6d3ba22c_0_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2374"/>
            <a:ext cx="4305299" cy="239782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5c6d3ba22c_0_197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1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7" name="Google Shape;457;p21"/>
          <p:cNvSpPr txBox="1"/>
          <p:nvPr/>
        </p:nvSpPr>
        <p:spPr>
          <a:xfrm>
            <a:off x="1697761" y="0"/>
            <a:ext cx="2910840" cy="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 </a:t>
            </a: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Architecture de la méhode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58" name="Google Shape;458;p21"/>
          <p:cNvSpPr txBox="1"/>
          <p:nvPr/>
        </p:nvSpPr>
        <p:spPr>
          <a:xfrm>
            <a:off x="0" y="116674"/>
            <a:ext cx="4608195" cy="3505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76825" rIns="0" bIns="0" anchor="t" anchorCtr="0">
            <a:sp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MoDELO - La conception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p21"/>
          <p:cNvSpPr/>
          <p:nvPr/>
        </p:nvSpPr>
        <p:spPr>
          <a:xfrm>
            <a:off x="171081" y="893133"/>
            <a:ext cx="4265767" cy="17374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0" name="Google Shape;460;p21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6" name="Google Shape;466;p22"/>
          <p:cNvSpPr txBox="1"/>
          <p:nvPr/>
        </p:nvSpPr>
        <p:spPr>
          <a:xfrm>
            <a:off x="1697761" y="0"/>
            <a:ext cx="2910840" cy="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 </a:t>
            </a: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Architecture de la méhode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67" name="Google Shape;467;p22"/>
          <p:cNvSpPr txBox="1"/>
          <p:nvPr/>
        </p:nvSpPr>
        <p:spPr>
          <a:xfrm>
            <a:off x="0" y="116674"/>
            <a:ext cx="4608195" cy="4832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76825" rIns="0" bIns="0" anchor="t" anchorCtr="0">
            <a:sp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MoDELO - La conception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CC0000"/>
                </a:solidFill>
                <a:latin typeface="Lucida Sans"/>
                <a:ea typeface="Lucida Sans"/>
                <a:cs typeface="Lucida Sans"/>
                <a:sym typeface="Lucida Sans"/>
              </a:rPr>
              <a:t>Méta-Modèle « MoDELO PIM »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68" name="Google Shape;468;p22"/>
          <p:cNvSpPr/>
          <p:nvPr/>
        </p:nvSpPr>
        <p:spPr>
          <a:xfrm>
            <a:off x="235407" y="927362"/>
            <a:ext cx="4133755" cy="20242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9" name="Google Shape;469;p22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c6d3ba22c_0_211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5" name="Google Shape;475;g5c6d3ba22c_0_211"/>
          <p:cNvSpPr txBox="1"/>
          <p:nvPr/>
        </p:nvSpPr>
        <p:spPr>
          <a:xfrm>
            <a:off x="1697761" y="0"/>
            <a:ext cx="29109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 </a:t>
            </a: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Architecture de la méhode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6" name="Google Shape;476;g5c6d3ba22c_0_211"/>
          <p:cNvSpPr txBox="1"/>
          <p:nvPr/>
        </p:nvSpPr>
        <p:spPr>
          <a:xfrm>
            <a:off x="0" y="116674"/>
            <a:ext cx="4608300" cy="48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76825" rIns="0" bIns="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MoDELO - La conception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CC0000"/>
                </a:solidFill>
                <a:latin typeface="Lucida Sans"/>
                <a:ea typeface="Lucida Sans"/>
                <a:cs typeface="Lucida Sans"/>
                <a:sym typeface="Lucida Sans"/>
              </a:rPr>
              <a:t>Méta-Modèle « MoDELO PIM »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477" name="Google Shape;477;g5c6d3ba22c_0_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700" y="325375"/>
            <a:ext cx="3094800" cy="30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5c6d3ba22c_0_211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3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4" name="Google Shape;484;p23"/>
          <p:cNvSpPr txBox="1"/>
          <p:nvPr/>
        </p:nvSpPr>
        <p:spPr>
          <a:xfrm>
            <a:off x="1697761" y="0"/>
            <a:ext cx="2910840" cy="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 </a:t>
            </a: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Architecture de la méhode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5" name="Google Shape;485;p23"/>
          <p:cNvSpPr txBox="1"/>
          <p:nvPr/>
        </p:nvSpPr>
        <p:spPr>
          <a:xfrm>
            <a:off x="0" y="116674"/>
            <a:ext cx="4608195" cy="3505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76825" rIns="0" bIns="0" anchor="t" anchorCtr="0">
            <a:sp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MoDELO - L’évaluation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p23"/>
          <p:cNvSpPr/>
          <p:nvPr/>
        </p:nvSpPr>
        <p:spPr>
          <a:xfrm>
            <a:off x="174793" y="887198"/>
            <a:ext cx="4265767" cy="17374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7" name="Google Shape;487;p23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4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3" name="Google Shape;493;p24"/>
          <p:cNvSpPr txBox="1"/>
          <p:nvPr/>
        </p:nvSpPr>
        <p:spPr>
          <a:xfrm>
            <a:off x="1697761" y="0"/>
            <a:ext cx="2910840" cy="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 </a:t>
            </a: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Architecture de la méhode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4" name="Google Shape;494;p24"/>
          <p:cNvSpPr txBox="1"/>
          <p:nvPr/>
        </p:nvSpPr>
        <p:spPr>
          <a:xfrm>
            <a:off x="0" y="116674"/>
            <a:ext cx="4608195" cy="4832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76825" rIns="0" bIns="0" anchor="t" anchorCtr="0">
            <a:sp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MotOrBAC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CC0000"/>
                </a:solidFill>
                <a:latin typeface="Lucida Sans"/>
                <a:ea typeface="Lucida Sans"/>
                <a:cs typeface="Lucida Sans"/>
                <a:sym typeface="Lucida Sans"/>
              </a:rPr>
              <a:t>Référence : http ://motorbac.sourceforge.net/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5" name="Google Shape;495;p24"/>
          <p:cNvSpPr/>
          <p:nvPr/>
        </p:nvSpPr>
        <p:spPr>
          <a:xfrm>
            <a:off x="33553" y="1726907"/>
            <a:ext cx="3150091" cy="50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6" name="Google Shape;496;p24"/>
          <p:cNvSpPr/>
          <p:nvPr/>
        </p:nvSpPr>
        <p:spPr>
          <a:xfrm>
            <a:off x="84353" y="2472651"/>
            <a:ext cx="101600" cy="101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7" name="Google Shape;497;p24"/>
          <p:cNvSpPr/>
          <p:nvPr/>
        </p:nvSpPr>
        <p:spPr>
          <a:xfrm>
            <a:off x="135154" y="2459951"/>
            <a:ext cx="3099243" cy="11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8" name="Google Shape;498;p24"/>
          <p:cNvSpPr/>
          <p:nvPr/>
        </p:nvSpPr>
        <p:spPr>
          <a:xfrm>
            <a:off x="3183644" y="1309877"/>
            <a:ext cx="50753" cy="116277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9" name="Google Shape;499;p24"/>
          <p:cNvSpPr/>
          <p:nvPr/>
        </p:nvSpPr>
        <p:spPr>
          <a:xfrm>
            <a:off x="33552" y="1771175"/>
            <a:ext cx="3150235" cy="752475"/>
          </a:xfrm>
          <a:custGeom>
            <a:avLst/>
            <a:gdLst/>
            <a:ahLst/>
            <a:cxnLst/>
            <a:rect l="l" t="t" r="r" b="b"/>
            <a:pathLst>
              <a:path w="3150235" h="752475" extrusionOk="0">
                <a:moveTo>
                  <a:pt x="3150091" y="0"/>
                </a:moveTo>
                <a:lnTo>
                  <a:pt x="0" y="0"/>
                </a:lnTo>
                <a:lnTo>
                  <a:pt x="0" y="701476"/>
                </a:lnTo>
                <a:lnTo>
                  <a:pt x="4008" y="721200"/>
                </a:lnTo>
                <a:lnTo>
                  <a:pt x="14922" y="737353"/>
                </a:lnTo>
                <a:lnTo>
                  <a:pt x="31075" y="748268"/>
                </a:lnTo>
                <a:lnTo>
                  <a:pt x="50800" y="752276"/>
                </a:lnTo>
                <a:lnTo>
                  <a:pt x="3099291" y="752276"/>
                </a:lnTo>
                <a:lnTo>
                  <a:pt x="3119015" y="748268"/>
                </a:lnTo>
                <a:lnTo>
                  <a:pt x="3135169" y="737353"/>
                </a:lnTo>
                <a:lnTo>
                  <a:pt x="3146083" y="721200"/>
                </a:lnTo>
                <a:lnTo>
                  <a:pt x="3150091" y="701476"/>
                </a:lnTo>
                <a:lnTo>
                  <a:pt x="31500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0" name="Google Shape;500;p24"/>
          <p:cNvSpPr/>
          <p:nvPr/>
        </p:nvSpPr>
        <p:spPr>
          <a:xfrm>
            <a:off x="3183644" y="1347964"/>
            <a:ext cx="0" cy="1144270"/>
          </a:xfrm>
          <a:custGeom>
            <a:avLst/>
            <a:gdLst/>
            <a:ahLst/>
            <a:cxnLst/>
            <a:rect l="l" t="t" r="r" b="b"/>
            <a:pathLst>
              <a:path w="120000" h="1144270" extrusionOk="0">
                <a:moveTo>
                  <a:pt x="0" y="1143737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1" name="Google Shape;501;p24"/>
          <p:cNvSpPr/>
          <p:nvPr/>
        </p:nvSpPr>
        <p:spPr>
          <a:xfrm>
            <a:off x="3183644" y="1335264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2" name="Google Shape;502;p24"/>
          <p:cNvSpPr/>
          <p:nvPr/>
        </p:nvSpPr>
        <p:spPr>
          <a:xfrm>
            <a:off x="3183644" y="1322564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3" name="Google Shape;503;p24"/>
          <p:cNvSpPr/>
          <p:nvPr/>
        </p:nvSpPr>
        <p:spPr>
          <a:xfrm>
            <a:off x="3183644" y="1309864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4" name="Google Shape;504;p24"/>
          <p:cNvSpPr/>
          <p:nvPr/>
        </p:nvSpPr>
        <p:spPr>
          <a:xfrm>
            <a:off x="214528" y="2037308"/>
            <a:ext cx="59613" cy="5961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5" name="Google Shape;505;p24"/>
          <p:cNvSpPr/>
          <p:nvPr/>
        </p:nvSpPr>
        <p:spPr>
          <a:xfrm>
            <a:off x="214528" y="2227097"/>
            <a:ext cx="59613" cy="5961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6" name="Google Shape;506;p24"/>
          <p:cNvSpPr/>
          <p:nvPr/>
        </p:nvSpPr>
        <p:spPr>
          <a:xfrm>
            <a:off x="214528" y="2416886"/>
            <a:ext cx="59613" cy="5961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7" name="Google Shape;507;p24"/>
          <p:cNvSpPr txBox="1"/>
          <p:nvPr/>
        </p:nvSpPr>
        <p:spPr>
          <a:xfrm>
            <a:off x="71653" y="1252390"/>
            <a:ext cx="3000375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MotOrBAC est un outil qui intègre à la fois la  spécification et l’administration de politiques de sécurité  OrBAC.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Ses principales fonctionnalités sont 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0" lvl="0" indent="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L’éditeur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0" lvl="0" indent="0" algn="l" rtl="0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Le simulateur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-US" sz="1000" b="1" i="1">
                <a:latin typeface="Lucida Sans"/>
                <a:ea typeface="Lucida Sans"/>
                <a:cs typeface="Lucida Sans"/>
                <a:sym typeface="Lucida Sans"/>
              </a:rPr>
              <a:t>Le vérificateur de la consistance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8" name="Google Shape;508;p24"/>
          <p:cNvSpPr/>
          <p:nvPr/>
        </p:nvSpPr>
        <p:spPr>
          <a:xfrm>
            <a:off x="3624765" y="1480990"/>
            <a:ext cx="647773" cy="7511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4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5"/>
          <p:cNvSpPr txBox="1"/>
          <p:nvPr/>
        </p:nvSpPr>
        <p:spPr>
          <a:xfrm>
            <a:off x="0" y="0"/>
            <a:ext cx="2304415" cy="116839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0" marR="4826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5" name="Google Shape;515;p25"/>
          <p:cNvSpPr txBox="1"/>
          <p:nvPr/>
        </p:nvSpPr>
        <p:spPr>
          <a:xfrm>
            <a:off x="2303995" y="0"/>
            <a:ext cx="2304415" cy="11683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558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Processus d’Ingénierie 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41810" y="200715"/>
            <a:ext cx="4305320" cy="30446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17" name="Google Shape;5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28980"/>
            <a:ext cx="4610099" cy="270759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5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c6d3ba22c_0_223"/>
          <p:cNvSpPr txBox="1">
            <a:spLocks noGrp="1"/>
          </p:cNvSpPr>
          <p:nvPr>
            <p:ph type="ctrTitle"/>
          </p:nvPr>
        </p:nvSpPr>
        <p:spPr>
          <a:xfrm>
            <a:off x="576263" y="567471"/>
            <a:ext cx="3457500" cy="1204800"/>
          </a:xfrm>
          <a:prstGeom prst="rect">
            <a:avLst/>
          </a:prstGeom>
        </p:spPr>
        <p:txBody>
          <a:bodyPr spcFirstLastPara="1" wrap="square" lIns="38425" tIns="19200" rIns="38425" bIns="192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Doctorat - UPPA, France </a:t>
            </a:r>
            <a:endParaRPr/>
          </a:p>
        </p:txBody>
      </p:sp>
      <p:sp>
        <p:nvSpPr>
          <p:cNvPr id="240" name="Google Shape;240;g5c6d3ba22c_0_223"/>
          <p:cNvSpPr txBox="1">
            <a:spLocks noGrp="1"/>
          </p:cNvSpPr>
          <p:nvPr>
            <p:ph type="subTitle" idx="1"/>
          </p:nvPr>
        </p:nvSpPr>
        <p:spPr>
          <a:xfrm>
            <a:off x="576263" y="1817695"/>
            <a:ext cx="3457500" cy="835500"/>
          </a:xfrm>
          <a:prstGeom prst="rect">
            <a:avLst/>
          </a:prstGeom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(01/2011 - 12/2014)</a:t>
            </a:r>
            <a:endParaRPr sz="1800"/>
          </a:p>
        </p:txBody>
      </p:sp>
      <p:sp>
        <p:nvSpPr>
          <p:cNvPr id="241" name="Google Shape;241;g5c6d3ba22c_0_223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7"/>
          <p:cNvSpPr txBox="1"/>
          <p:nvPr/>
        </p:nvSpPr>
        <p:spPr>
          <a:xfrm>
            <a:off x="1933067" y="0"/>
            <a:ext cx="327660" cy="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Conclusion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4" name="Google Shape;524;p27"/>
          <p:cNvSpPr/>
          <p:nvPr/>
        </p:nvSpPr>
        <p:spPr>
          <a:xfrm>
            <a:off x="2303995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" name="Google Shape;525;p27"/>
          <p:cNvSpPr txBox="1">
            <a:spLocks noGrp="1"/>
          </p:cNvSpPr>
          <p:nvPr>
            <p:ph type="title"/>
          </p:nvPr>
        </p:nvSpPr>
        <p:spPr>
          <a:xfrm>
            <a:off x="0" y="116674"/>
            <a:ext cx="4608195" cy="3505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76825" rIns="0" bIns="0" anchor="t" anchorCtr="0">
            <a:sp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Conclusion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6" name="Google Shape;526;p27"/>
          <p:cNvSpPr/>
          <p:nvPr/>
        </p:nvSpPr>
        <p:spPr>
          <a:xfrm>
            <a:off x="126530" y="2420505"/>
            <a:ext cx="101700" cy="101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" name="Google Shape;527;p27"/>
          <p:cNvSpPr/>
          <p:nvPr/>
        </p:nvSpPr>
        <p:spPr>
          <a:xfrm>
            <a:off x="177330" y="2407805"/>
            <a:ext cx="4405800" cy="114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" name="Google Shape;528;p27"/>
          <p:cNvSpPr/>
          <p:nvPr/>
        </p:nvSpPr>
        <p:spPr>
          <a:xfrm>
            <a:off x="4532336" y="1195347"/>
            <a:ext cx="50700" cy="1225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" name="Google Shape;529;p27"/>
          <p:cNvSpPr/>
          <p:nvPr/>
        </p:nvSpPr>
        <p:spPr>
          <a:xfrm>
            <a:off x="4532336" y="1182647"/>
            <a:ext cx="0" cy="1257300"/>
          </a:xfrm>
          <a:custGeom>
            <a:avLst/>
            <a:gdLst/>
            <a:ahLst/>
            <a:cxnLst/>
            <a:rect l="l" t="t" r="r" b="b"/>
            <a:pathLst>
              <a:path w="120000" h="1257300" extrusionOk="0">
                <a:moveTo>
                  <a:pt x="0" y="125690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0" name="Google Shape;530;p27"/>
          <p:cNvSpPr/>
          <p:nvPr/>
        </p:nvSpPr>
        <p:spPr>
          <a:xfrm>
            <a:off x="4532336" y="1169947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1" name="Google Shape;531;p27"/>
          <p:cNvSpPr/>
          <p:nvPr/>
        </p:nvSpPr>
        <p:spPr>
          <a:xfrm>
            <a:off x="4532336" y="1157247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2" name="Google Shape;532;p27"/>
          <p:cNvSpPr/>
          <p:nvPr/>
        </p:nvSpPr>
        <p:spPr>
          <a:xfrm>
            <a:off x="4532336" y="1144547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3" name="Google Shape;533;p27"/>
          <p:cNvSpPr/>
          <p:nvPr/>
        </p:nvSpPr>
        <p:spPr>
          <a:xfrm>
            <a:off x="4532336" y="2692863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4" name="Google Shape;534;p27"/>
          <p:cNvSpPr/>
          <p:nvPr/>
        </p:nvSpPr>
        <p:spPr>
          <a:xfrm>
            <a:off x="4532336" y="2680163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5" name="Google Shape;535;p27"/>
          <p:cNvSpPr/>
          <p:nvPr/>
        </p:nvSpPr>
        <p:spPr>
          <a:xfrm>
            <a:off x="4532336" y="2667463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6" name="Google Shape;536;p27"/>
          <p:cNvSpPr txBox="1"/>
          <p:nvPr/>
        </p:nvSpPr>
        <p:spPr>
          <a:xfrm>
            <a:off x="113830" y="745026"/>
            <a:ext cx="4380900" cy="2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525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Contributions 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457200" marR="203834" lvl="0" indent="-292100" algn="just" rtl="0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ts val="1000"/>
              <a:buFont typeface="Tahoma"/>
              <a:buChar char="-"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un processus d’ingénierie </a:t>
            </a:r>
            <a:r>
              <a:rPr lang="en-US" sz="1000" b="1">
                <a:latin typeface="Tahoma"/>
                <a:ea typeface="Tahoma"/>
                <a:cs typeface="Tahoma"/>
                <a:sym typeface="Tahoma"/>
              </a:rPr>
              <a:t>SecAMDE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qui d’un point de vue général permet  d’identifier, de concevoir et d’évaluer les aspects sécurité au plus tôt dans  l’ingénierie des systèmes ;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457200" marR="508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Tahoma"/>
              <a:buChar char="-"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une déclinaison de SecAMDE, la méthode </a:t>
            </a:r>
            <a:r>
              <a:rPr lang="en-US" sz="1000" b="1">
                <a:latin typeface="Tahoma"/>
                <a:ea typeface="Tahoma"/>
                <a:cs typeface="Tahoma"/>
                <a:sym typeface="Tahoma"/>
              </a:rPr>
              <a:t>MoDELO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, qui permet d’identifier,  de concevoir et d’évaluer les politiques de contrôle d’accès/d’usages </a:t>
            </a:r>
            <a:r>
              <a:rPr lang="en-US" sz="1000" b="1">
                <a:latin typeface="Tahoma"/>
                <a:ea typeface="Tahoma"/>
                <a:cs typeface="Tahoma"/>
                <a:sym typeface="Tahoma"/>
              </a:rPr>
              <a:t>OrBAC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 à  partir de l’identification des besoins dans l’ingénierie des systèmes ;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7" name="Google Shape;537;p27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c6d3ba22c_0_409"/>
          <p:cNvSpPr txBox="1">
            <a:spLocks noGrp="1"/>
          </p:cNvSpPr>
          <p:nvPr>
            <p:ph type="ctrTitle"/>
          </p:nvPr>
        </p:nvSpPr>
        <p:spPr>
          <a:xfrm>
            <a:off x="576263" y="567471"/>
            <a:ext cx="3457500" cy="1204800"/>
          </a:xfrm>
          <a:prstGeom prst="rect">
            <a:avLst/>
          </a:prstGeom>
        </p:spPr>
        <p:txBody>
          <a:bodyPr spcFirstLastPara="1" wrap="square" lIns="38425" tIns="19200" rIns="38425" bIns="192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Postdoc - FBK, Italie </a:t>
            </a:r>
            <a:endParaRPr/>
          </a:p>
        </p:txBody>
      </p:sp>
      <p:sp>
        <p:nvSpPr>
          <p:cNvPr id="543" name="Google Shape;543;g5c6d3ba22c_0_409"/>
          <p:cNvSpPr txBox="1">
            <a:spLocks noGrp="1"/>
          </p:cNvSpPr>
          <p:nvPr>
            <p:ph type="subTitle" idx="1"/>
          </p:nvPr>
        </p:nvSpPr>
        <p:spPr>
          <a:xfrm>
            <a:off x="576263" y="1817695"/>
            <a:ext cx="3457500" cy="835500"/>
          </a:xfrm>
          <a:prstGeom prst="rect">
            <a:avLst/>
          </a:prstGeom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(09/2015 - 04/2018)</a:t>
            </a:r>
            <a:endParaRPr sz="1800"/>
          </a:p>
        </p:txBody>
      </p:sp>
      <p:sp>
        <p:nvSpPr>
          <p:cNvPr id="544" name="Google Shape;544;g5c6d3ba22c_0_409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c6d3ba22c_0_414"/>
          <p:cNvSpPr txBox="1">
            <a:spLocks noGrp="1"/>
          </p:cNvSpPr>
          <p:nvPr>
            <p:ph type="body" idx="1"/>
          </p:nvPr>
        </p:nvSpPr>
        <p:spPr>
          <a:xfrm>
            <a:off x="272124" y="604029"/>
            <a:ext cx="4029900" cy="16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t" anchorCtr="0">
            <a:noAutofit/>
          </a:bodyPr>
          <a:lstStyle/>
          <a:p>
            <a:pPr marL="17780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5920"/>
              </a:buClr>
              <a:buSzPts val="900"/>
              <a:buFont typeface="Arial"/>
              <a:buChar char="•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projet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HORIZON 2020 </a:t>
            </a:r>
            <a:endParaRPr dirty="0"/>
          </a:p>
          <a:p>
            <a:pPr marL="17780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35920"/>
              </a:buClr>
              <a:buSzPts val="900"/>
              <a:buFont typeface="Arial"/>
              <a:buChar char="•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Appel à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projet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9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H2020-ICT-2014-1 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(Tools and methods for Software Development)</a:t>
            </a:r>
            <a:endParaRPr dirty="0"/>
          </a:p>
          <a:p>
            <a:pPr marL="17780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35920"/>
              </a:buClr>
              <a:buSzPts val="900"/>
              <a:buFont typeface="Arial"/>
              <a:buChar char="•"/>
            </a:pP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Titre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pporting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evolution and adaptation of </a:t>
            </a:r>
            <a:r>
              <a:rPr lang="en-US" sz="9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sonalized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oftware by </a:t>
            </a:r>
            <a:r>
              <a:rPr lang="en-US" sz="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xploiting contextual </a:t>
            </a:r>
            <a:r>
              <a:rPr lang="en-US" sz="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 and </a:t>
            </a:r>
            <a:r>
              <a:rPr lang="en-US" sz="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nd-user feedback (Une 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approche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l’évolution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l’adaptation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Software à 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partir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données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contextuelles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des 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commentaires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utilisateurs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17780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35920"/>
              </a:buClr>
              <a:buSzPts val="900"/>
              <a:buFont typeface="Arial"/>
              <a:buChar char="•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Date de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démarrage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 2015 (Durée : 36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mois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900" b="1" i="0" u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35920"/>
              </a:buClr>
              <a:buSzPts val="900"/>
              <a:buFont typeface="Arial"/>
              <a:buChar char="•"/>
            </a:pP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Partenaires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 Académie/Recherche; 4 </a:t>
            </a:r>
            <a:r>
              <a:rPr lang="en-US" sz="9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Industriels</a:t>
            </a:r>
            <a:r>
              <a:rPr lang="en-US" sz="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177800" lvl="0" indent="-177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5c6d3ba22c_0_414"/>
          <p:cNvSpPr txBox="1">
            <a:spLocks noGrp="1"/>
          </p:cNvSpPr>
          <p:nvPr>
            <p:ph type="title"/>
          </p:nvPr>
        </p:nvSpPr>
        <p:spPr>
          <a:xfrm>
            <a:off x="236107" y="290799"/>
            <a:ext cx="3702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592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35920"/>
                </a:solidFill>
                <a:latin typeface="Calibri"/>
                <a:ea typeface="Calibri"/>
                <a:cs typeface="Calibri"/>
                <a:sym typeface="Calibri"/>
              </a:rPr>
              <a:t>SUPERSEDE</a:t>
            </a:r>
            <a:endParaRPr/>
          </a:p>
        </p:txBody>
      </p:sp>
      <p:pic>
        <p:nvPicPr>
          <p:cNvPr id="551" name="Google Shape;551;g5c6d3ba22c_0_414" descr="consortium+mappa.png"/>
          <p:cNvPicPr preferRelativeResize="0"/>
          <p:nvPr/>
        </p:nvPicPr>
        <p:blipFill rotWithShape="1">
          <a:blip r:embed="rId3">
            <a:alphaModFix/>
          </a:blip>
          <a:srcRect t="10259" b="4387"/>
          <a:stretch/>
        </p:blipFill>
        <p:spPr>
          <a:xfrm>
            <a:off x="823853" y="2074466"/>
            <a:ext cx="3195056" cy="1204053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g5c6d3ba22c_0_414"/>
          <p:cNvSpPr txBox="1">
            <a:spLocks noGrp="1"/>
          </p:cNvSpPr>
          <p:nvPr>
            <p:ph type="sldNum" idx="12"/>
          </p:nvPr>
        </p:nvSpPr>
        <p:spPr>
          <a:xfrm>
            <a:off x="4314045" y="3195887"/>
            <a:ext cx="276600" cy="264900"/>
          </a:xfrm>
          <a:prstGeom prst="rect">
            <a:avLst/>
          </a:prstGeom>
        </p:spPr>
        <p:txBody>
          <a:bodyPr spcFirstLastPara="1" wrap="square" lIns="46100" tIns="46100" rIns="46100" bIns="461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c6d3ba22c_0_228"/>
          <p:cNvSpPr txBox="1">
            <a:spLocks noGrp="1"/>
          </p:cNvSpPr>
          <p:nvPr>
            <p:ph type="title"/>
          </p:nvPr>
        </p:nvSpPr>
        <p:spPr>
          <a:xfrm>
            <a:off x="319575" y="184575"/>
            <a:ext cx="39762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solidFill>
                  <a:srgbClr val="F35920"/>
                </a:solidFill>
              </a:rPr>
              <a:t>SUPERSEDE</a:t>
            </a:r>
            <a:r>
              <a:rPr lang="en-US" sz="1200"/>
              <a:t> </a:t>
            </a:r>
            <a:br>
              <a:rPr lang="en-US" sz="1200"/>
            </a:br>
            <a:r>
              <a:rPr lang="en-US" sz="1200"/>
              <a:t>Une approche qui supporte l’évolution et l’adaptation du Software à partir des données contextuelles et des commentaires des utilisateurs</a:t>
            </a:r>
            <a:endParaRPr/>
          </a:p>
        </p:txBody>
      </p:sp>
      <p:pic>
        <p:nvPicPr>
          <p:cNvPr id="558" name="Google Shape;558;g5c6d3ba22c_0_228"/>
          <p:cNvPicPr preferRelativeResize="0"/>
          <p:nvPr/>
        </p:nvPicPr>
        <p:blipFill rotWithShape="1">
          <a:blip r:embed="rId3">
            <a:alphaModFix/>
          </a:blip>
          <a:srcRect b="23529"/>
          <a:stretch/>
        </p:blipFill>
        <p:spPr>
          <a:xfrm>
            <a:off x="638375" y="1211175"/>
            <a:ext cx="2277376" cy="1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g5c6d3ba22c_0_228"/>
          <p:cNvSpPr/>
          <p:nvPr/>
        </p:nvSpPr>
        <p:spPr>
          <a:xfrm>
            <a:off x="1013775" y="2307175"/>
            <a:ext cx="1358400" cy="51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206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5c6d3ba22c_0_228"/>
          <p:cNvSpPr/>
          <p:nvPr/>
        </p:nvSpPr>
        <p:spPr>
          <a:xfrm>
            <a:off x="2915741" y="1175219"/>
            <a:ext cx="1325100" cy="1023900"/>
          </a:xfrm>
          <a:prstGeom prst="wedgeRoundRectCallout">
            <a:avLst>
              <a:gd name="adj1" fmla="val -88853"/>
              <a:gd name="adj2" fmla="val 70410"/>
              <a:gd name="adj3" fmla="val 16667"/>
            </a:avLst>
          </a:prstGeom>
          <a:gradFill>
            <a:gsLst>
              <a:gs pos="0">
                <a:srgbClr val="F8CFBF"/>
              </a:gs>
              <a:gs pos="50000">
                <a:srgbClr val="F4B8A0"/>
              </a:gs>
              <a:gs pos="100000">
                <a:srgbClr val="F7A989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00"/>
              <a:buFont typeface="Arial"/>
              <a:buChar char="•"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éthodes et outils pour aider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à la prise de décision dans le cadre de </a:t>
            </a: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l’évolution et de l’adaptation de services et d’applications pendant leur fonctionnement (runtime)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, sur base des avis utilisateurs et de données contextuelles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g5c6d3ba22c_0_228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c6d3ba22c_0_443"/>
          <p:cNvSpPr txBox="1">
            <a:spLocks noGrp="1"/>
          </p:cNvSpPr>
          <p:nvPr>
            <p:ph type="title"/>
          </p:nvPr>
        </p:nvSpPr>
        <p:spPr>
          <a:xfrm>
            <a:off x="236100" y="125901"/>
            <a:ext cx="28131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100" tIns="23050" rIns="46100" bIns="23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5D23"/>
              </a:buClr>
              <a:buSzPts val="1400"/>
              <a:buFont typeface="Calibri"/>
              <a:buNone/>
            </a:pPr>
            <a:r>
              <a:rPr lang="en-US" sz="1800" dirty="0">
                <a:solidFill>
                  <a:srgbClr val="F35920"/>
                </a:solidFill>
                <a:latin typeface="Calibri"/>
                <a:ea typeface="Calibri"/>
                <a:cs typeface="Calibri"/>
                <a:sym typeface="Calibri"/>
              </a:rPr>
              <a:t>SUPERSEDE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>
                <a:solidFill>
                  <a:srgbClr val="FA5D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dirty="0">
                <a:solidFill>
                  <a:srgbClr val="FA5D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dirty="0">
                <a:solidFill>
                  <a:srgbClr val="6B9AC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dirty="0">
                <a:solidFill>
                  <a:srgbClr val="6B9AC1"/>
                </a:solidFill>
                <a:latin typeface="Calibri"/>
                <a:ea typeface="Calibri"/>
                <a:cs typeface="Calibri"/>
                <a:sym typeface="Calibri"/>
              </a:rPr>
              <a:t>Cas avec les </a:t>
            </a:r>
            <a:r>
              <a:rPr lang="en-US" dirty="0" err="1">
                <a:solidFill>
                  <a:srgbClr val="6B9AC1"/>
                </a:solidFill>
                <a:latin typeface="Calibri"/>
                <a:ea typeface="Calibri"/>
                <a:cs typeface="Calibri"/>
                <a:sym typeface="Calibri"/>
              </a:rPr>
              <a:t>partenaires</a:t>
            </a:r>
            <a:r>
              <a:rPr lang="en-US" dirty="0">
                <a:solidFill>
                  <a:srgbClr val="6B9A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6B9AC1"/>
                </a:solidFill>
                <a:latin typeface="Calibri"/>
                <a:ea typeface="Calibri"/>
                <a:cs typeface="Calibri"/>
                <a:sym typeface="Calibri"/>
              </a:rPr>
              <a:t>industriels</a:t>
            </a:r>
            <a:r>
              <a:rPr lang="en-US" sz="1200" b="0" i="0" u="none" dirty="0">
                <a:solidFill>
                  <a:srgbClr val="6B9A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grpSp>
        <p:nvGrpSpPr>
          <p:cNvPr id="567" name="Google Shape;567;g5c6d3ba22c_0_443"/>
          <p:cNvGrpSpPr/>
          <p:nvPr/>
        </p:nvGrpSpPr>
        <p:grpSpPr>
          <a:xfrm>
            <a:off x="24584" y="889022"/>
            <a:ext cx="4738817" cy="2019213"/>
            <a:chOff x="90675" y="2393394"/>
            <a:chExt cx="9400549" cy="4005581"/>
          </a:xfrm>
        </p:grpSpPr>
        <p:pic>
          <p:nvPicPr>
            <p:cNvPr id="568" name="Google Shape;568;g5c6d3ba22c_0_4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675" y="2393394"/>
              <a:ext cx="9400549" cy="4005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g5c6d3ba22c_0_443" descr="Logo_ATOS_OG_W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40650" y="2482850"/>
              <a:ext cx="1295400" cy="373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0" name="Google Shape;570;g5c6d3ba22c_0_443"/>
          <p:cNvSpPr txBox="1">
            <a:spLocks noGrp="1"/>
          </p:cNvSpPr>
          <p:nvPr>
            <p:ph type="sldNum" idx="12"/>
          </p:nvPr>
        </p:nvSpPr>
        <p:spPr>
          <a:xfrm>
            <a:off x="4314045" y="3195887"/>
            <a:ext cx="276600" cy="264900"/>
          </a:xfrm>
          <a:prstGeom prst="rect">
            <a:avLst/>
          </a:prstGeom>
        </p:spPr>
        <p:txBody>
          <a:bodyPr spcFirstLastPara="1" wrap="square" lIns="46100" tIns="46100" rIns="46100" bIns="461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571" name="Google Shape;571;g5c6d3ba22c_0_443"/>
          <p:cNvSpPr txBox="1"/>
          <p:nvPr/>
        </p:nvSpPr>
        <p:spPr>
          <a:xfrm>
            <a:off x="3864650" y="806300"/>
            <a:ext cx="7260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ATOS</a:t>
            </a:r>
            <a:endParaRPr b="1">
              <a:solidFill>
                <a:srgbClr val="0B539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5c6d3ba22c_0_404"/>
          <p:cNvSpPr txBox="1">
            <a:spLocks noGrp="1"/>
          </p:cNvSpPr>
          <p:nvPr>
            <p:ph type="ctrTitle"/>
          </p:nvPr>
        </p:nvSpPr>
        <p:spPr>
          <a:xfrm>
            <a:off x="438900" y="567475"/>
            <a:ext cx="3698100" cy="1250100"/>
          </a:xfrm>
          <a:prstGeom prst="rect">
            <a:avLst/>
          </a:prstGeom>
        </p:spPr>
        <p:txBody>
          <a:bodyPr spcFirstLastPara="1" wrap="square" lIns="38425" tIns="19200" rIns="38425" bIns="192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L’évolution des logiciels dans un processus Agile de développement tel que Scrum</a:t>
            </a:r>
            <a:endParaRPr sz="2200"/>
          </a:p>
        </p:txBody>
      </p:sp>
      <p:sp>
        <p:nvSpPr>
          <p:cNvPr id="577" name="Google Shape;577;g5c6d3ba22c_0_404"/>
          <p:cNvSpPr txBox="1">
            <a:spLocks noGrp="1"/>
          </p:cNvSpPr>
          <p:nvPr>
            <p:ph type="subTitle" idx="1"/>
          </p:nvPr>
        </p:nvSpPr>
        <p:spPr>
          <a:xfrm>
            <a:off x="576263" y="1817695"/>
            <a:ext cx="3457500" cy="835500"/>
          </a:xfrm>
          <a:prstGeom prst="rect">
            <a:avLst/>
          </a:prstGeom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5c6d3ba22c_0_404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c6d3ba22c_0_431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DMgame</a:t>
            </a:r>
            <a:br>
              <a:rPr lang="en-US"/>
            </a:br>
            <a:r>
              <a:rPr lang="en-US" sz="1000"/>
              <a:t>est un logiciel qui explore la </a:t>
            </a:r>
            <a:r>
              <a:rPr lang="en-US" sz="1000">
                <a:solidFill>
                  <a:srgbClr val="2E75B5"/>
                </a:solidFill>
              </a:rPr>
              <a:t>relation</a:t>
            </a:r>
            <a:r>
              <a:rPr lang="en-US" sz="1000"/>
              <a:t> entre les commentaires des utilisateurs (end-user feedback) et les besoins des systèmes afin d’</a:t>
            </a:r>
            <a:r>
              <a:rPr lang="en-US" sz="1000">
                <a:solidFill>
                  <a:srgbClr val="2E75B5"/>
                </a:solidFill>
              </a:rPr>
              <a:t>extraire de l’information</a:t>
            </a:r>
            <a:r>
              <a:rPr lang="en-US" sz="1000"/>
              <a:t> qui </a:t>
            </a:r>
            <a:r>
              <a:rPr lang="en-US" sz="1000">
                <a:solidFill>
                  <a:srgbClr val="2E75B5"/>
                </a:solidFill>
              </a:rPr>
              <a:t>supporte la décision</a:t>
            </a:r>
            <a:endParaRPr sz="1000"/>
          </a:p>
        </p:txBody>
      </p:sp>
      <p:pic>
        <p:nvPicPr>
          <p:cNvPr id="584" name="Google Shape;584;g5c6d3ba22c_0_431"/>
          <p:cNvPicPr preferRelativeResize="0"/>
          <p:nvPr/>
        </p:nvPicPr>
        <p:blipFill rotWithShape="1">
          <a:blip r:embed="rId3">
            <a:alphaModFix/>
          </a:blip>
          <a:srcRect l="9135" t="23946" r="53344" b="9666"/>
          <a:stretch/>
        </p:blipFill>
        <p:spPr>
          <a:xfrm>
            <a:off x="436438" y="929775"/>
            <a:ext cx="2518013" cy="250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5c6d3ba22c_0_431"/>
          <p:cNvSpPr/>
          <p:nvPr/>
        </p:nvSpPr>
        <p:spPr>
          <a:xfrm>
            <a:off x="3042575" y="1326625"/>
            <a:ext cx="1499400" cy="52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DMgame est basé sur AHP (The Analytical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Hierarchy Process) et des éléments de ludification</a:t>
            </a:r>
            <a:endParaRPr sz="800"/>
          </a:p>
        </p:txBody>
      </p:sp>
      <p:sp>
        <p:nvSpPr>
          <p:cNvPr id="586" name="Google Shape;586;g5c6d3ba22c_0_431"/>
          <p:cNvSpPr txBox="1"/>
          <p:nvPr/>
        </p:nvSpPr>
        <p:spPr>
          <a:xfrm>
            <a:off x="3042575" y="2630675"/>
            <a:ext cx="1499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Calibri"/>
                <a:ea typeface="Calibri"/>
                <a:cs typeface="Calibri"/>
                <a:sym typeface="Calibri"/>
              </a:rPr>
              <a:t>* Online Role-Playing Game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g5c6d3ba22c_0_431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g5c6d3ba22c_0_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25" y="955498"/>
            <a:ext cx="3502109" cy="2302377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5c6d3ba22c_0_437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DMgame</a:t>
            </a:r>
            <a:br>
              <a:rPr lang="en-US"/>
            </a:br>
            <a:r>
              <a:rPr lang="en-US" sz="1000"/>
              <a:t>Une barre de progression, le classement au vote, l’état, le niveau d’accord avec le groupe, le total de points, et le grade</a:t>
            </a:r>
            <a:endParaRPr sz="1000"/>
          </a:p>
        </p:txBody>
      </p:sp>
      <p:sp>
        <p:nvSpPr>
          <p:cNvPr id="594" name="Google Shape;594;g5c6d3ba22c_0_437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c6d3ba22c_0_465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DMgame</a:t>
            </a:r>
            <a:br>
              <a:rPr lang="en-US"/>
            </a:br>
            <a:r>
              <a:rPr lang="en-US" sz="1000"/>
              <a:t>Deux évaluations : (1) avec les trois compagnies</a:t>
            </a:r>
            <a:endParaRPr sz="1000"/>
          </a:p>
        </p:txBody>
      </p:sp>
      <p:pic>
        <p:nvPicPr>
          <p:cNvPr id="600" name="Google Shape;600;g5c6d3ba22c_0_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75" y="859250"/>
            <a:ext cx="2203600" cy="13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g5c6d3ba22c_0_4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350" y="802693"/>
            <a:ext cx="2031749" cy="1523831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5c6d3ba22c_0_465"/>
          <p:cNvSpPr txBox="1"/>
          <p:nvPr/>
        </p:nvSpPr>
        <p:spPr>
          <a:xfrm>
            <a:off x="319575" y="2488450"/>
            <a:ext cx="40950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Les résultats démontrent que les éléments de ludification du processus de priorisation des besoins (requirements) est perçu à être utile pour l’industrie. Ses bénéfices sont plus appréciés dans compagnies grandes avec des processus de décision plus complexes et équipes distribués de manière remote.  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g5c6d3ba22c_0_465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5c6d3ba22c_0_476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DMgame</a:t>
            </a:r>
            <a:br>
              <a:rPr lang="en-US"/>
            </a:br>
            <a:r>
              <a:rPr lang="en-US" sz="1000"/>
              <a:t>Deux évaluations : (2) un quasi expérience avec des étudiants Master 1</a:t>
            </a:r>
            <a:br>
              <a:rPr lang="en-US" sz="1000"/>
            </a:br>
            <a:r>
              <a:rPr lang="en-US" sz="1000"/>
              <a:t>Objectif : Analyser l’impact des éléments de ludification</a:t>
            </a:r>
            <a:endParaRPr sz="1000"/>
          </a:p>
        </p:txBody>
      </p:sp>
      <p:pic>
        <p:nvPicPr>
          <p:cNvPr id="609" name="Google Shape;609;g5c6d3ba22c_0_476"/>
          <p:cNvPicPr preferRelativeResize="0"/>
          <p:nvPr/>
        </p:nvPicPr>
        <p:blipFill rotWithShape="1">
          <a:blip r:embed="rId3">
            <a:alphaModFix/>
          </a:blip>
          <a:srcRect l="48565" t="55963" r="20718" b="31499"/>
          <a:stretch/>
        </p:blipFill>
        <p:spPr>
          <a:xfrm>
            <a:off x="2448575" y="804575"/>
            <a:ext cx="2161526" cy="49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g5c6d3ba22c_0_476"/>
          <p:cNvPicPr preferRelativeResize="0"/>
          <p:nvPr/>
        </p:nvPicPr>
        <p:blipFill rotWithShape="1">
          <a:blip r:embed="rId4">
            <a:alphaModFix/>
          </a:blip>
          <a:srcRect l="49806" t="22504" r="21356" b="54371"/>
          <a:stretch/>
        </p:blipFill>
        <p:spPr>
          <a:xfrm>
            <a:off x="2452525" y="1300850"/>
            <a:ext cx="2161526" cy="97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g5c6d3ba22c_0_476"/>
          <p:cNvPicPr preferRelativeResize="0"/>
          <p:nvPr/>
        </p:nvPicPr>
        <p:blipFill rotWithShape="1">
          <a:blip r:embed="rId5">
            <a:alphaModFix/>
          </a:blip>
          <a:srcRect l="16255" t="41033" r="53184" b="32818"/>
          <a:stretch/>
        </p:blipFill>
        <p:spPr>
          <a:xfrm>
            <a:off x="2484550" y="2352050"/>
            <a:ext cx="2086627" cy="100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g5c6d3ba22c_0_476"/>
          <p:cNvPicPr preferRelativeResize="0"/>
          <p:nvPr/>
        </p:nvPicPr>
        <p:blipFill rotWithShape="1">
          <a:blip r:embed="rId6">
            <a:alphaModFix/>
          </a:blip>
          <a:srcRect l="15315" t="21341" r="51944" b="19077"/>
          <a:stretch/>
        </p:blipFill>
        <p:spPr>
          <a:xfrm>
            <a:off x="106275" y="883675"/>
            <a:ext cx="2256274" cy="23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g5c6d3ba22c_0_476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c6d3ba22c_0_105"/>
          <p:cNvSpPr txBox="1">
            <a:spLocks noGrp="1"/>
          </p:cNvSpPr>
          <p:nvPr>
            <p:ph type="ctrTitle"/>
          </p:nvPr>
        </p:nvSpPr>
        <p:spPr>
          <a:xfrm>
            <a:off x="576263" y="567471"/>
            <a:ext cx="3457500" cy="1204800"/>
          </a:xfrm>
          <a:prstGeom prst="rect">
            <a:avLst/>
          </a:prstGeom>
        </p:spPr>
        <p:txBody>
          <a:bodyPr spcFirstLastPara="1" wrap="square" lIns="38425" tIns="19200" rIns="38425" bIns="192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Sécurisation des Logiciels</a:t>
            </a:r>
            <a:endParaRPr/>
          </a:p>
        </p:txBody>
      </p:sp>
      <p:sp>
        <p:nvSpPr>
          <p:cNvPr id="247" name="Google Shape;247;g5c6d3ba22c_0_105"/>
          <p:cNvSpPr txBox="1">
            <a:spLocks noGrp="1"/>
          </p:cNvSpPr>
          <p:nvPr>
            <p:ph type="subTitle" idx="1"/>
          </p:nvPr>
        </p:nvSpPr>
        <p:spPr>
          <a:xfrm>
            <a:off x="576263" y="1817695"/>
            <a:ext cx="3457500" cy="835500"/>
          </a:xfrm>
          <a:prstGeom prst="rect">
            <a:avLst/>
          </a:prstGeom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5c6d3ba22c_0_105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5c6d3ba22c_0_239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DMgame v2.0</a:t>
            </a:r>
            <a:br>
              <a:rPr lang="en-US"/>
            </a:br>
            <a:r>
              <a:rPr lang="en-US" sz="1000"/>
              <a:t>Objectif : prendre en compte l’avis des utilisateurs finaux </a:t>
            </a:r>
            <a:endParaRPr sz="1000"/>
          </a:p>
        </p:txBody>
      </p:sp>
      <p:sp>
        <p:nvSpPr>
          <p:cNvPr id="619" name="Google Shape;619;g5c6d3ba22c_0_239"/>
          <p:cNvSpPr txBox="1"/>
          <p:nvPr/>
        </p:nvSpPr>
        <p:spPr>
          <a:xfrm>
            <a:off x="560074" y="909299"/>
            <a:ext cx="1065600" cy="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L’équipe de développement</a:t>
            </a:r>
            <a:endParaRPr sz="600"/>
          </a:p>
        </p:txBody>
      </p:sp>
      <p:sp>
        <p:nvSpPr>
          <p:cNvPr id="620" name="Google Shape;620;g5c6d3ba22c_0_239"/>
          <p:cNvSpPr txBox="1"/>
          <p:nvPr/>
        </p:nvSpPr>
        <p:spPr>
          <a:xfrm>
            <a:off x="3364525" y="768927"/>
            <a:ext cx="1143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multitude d’utilisateurs</a:t>
            </a:r>
            <a:endParaRPr sz="600"/>
          </a:p>
        </p:txBody>
      </p:sp>
      <p:grpSp>
        <p:nvGrpSpPr>
          <p:cNvPr id="621" name="Google Shape;621;g5c6d3ba22c_0_239"/>
          <p:cNvGrpSpPr/>
          <p:nvPr/>
        </p:nvGrpSpPr>
        <p:grpSpPr>
          <a:xfrm>
            <a:off x="646289" y="1032877"/>
            <a:ext cx="3489213" cy="2254406"/>
            <a:chOff x="1709307" y="2046922"/>
            <a:chExt cx="9228281" cy="4467708"/>
          </a:xfrm>
        </p:grpSpPr>
        <p:grpSp>
          <p:nvGrpSpPr>
            <p:cNvPr id="622" name="Google Shape;622;g5c6d3ba22c_0_239"/>
            <p:cNvGrpSpPr/>
            <p:nvPr/>
          </p:nvGrpSpPr>
          <p:grpSpPr>
            <a:xfrm>
              <a:off x="1709307" y="2046940"/>
              <a:ext cx="9228281" cy="4367853"/>
              <a:chOff x="2064416" y="1780608"/>
              <a:chExt cx="9228281" cy="4367853"/>
            </a:xfrm>
          </p:grpSpPr>
          <p:pic>
            <p:nvPicPr>
              <p:cNvPr id="623" name="Google Shape;623;g5c6d3ba22c_0_239" descr="RagaOK.jpg"/>
              <p:cNvPicPr preferRelativeResize="0"/>
              <p:nvPr/>
            </p:nvPicPr>
            <p:blipFill rotWithShape="1">
              <a:blip r:embed="rId3">
                <a:alphaModFix/>
              </a:blip>
              <a:srcRect r="48062"/>
              <a:stretch/>
            </p:blipFill>
            <p:spPr>
              <a:xfrm>
                <a:off x="10049308" y="3551867"/>
                <a:ext cx="967318" cy="1489193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24" name="Google Shape;624;g5c6d3ba22c_0_239"/>
              <p:cNvGrpSpPr/>
              <p:nvPr/>
            </p:nvGrpSpPr>
            <p:grpSpPr>
              <a:xfrm>
                <a:off x="4402030" y="4164147"/>
                <a:ext cx="2760541" cy="1984314"/>
                <a:chOff x="2680534" y="3896936"/>
                <a:chExt cx="2760817" cy="2174114"/>
              </a:xfrm>
            </p:grpSpPr>
            <p:pic>
              <p:nvPicPr>
                <p:cNvPr id="625" name="Google Shape;625;g5c6d3ba22c_0_239" descr="DevNO.jp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680534" y="3896936"/>
                  <a:ext cx="2760817" cy="21741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26" name="Google Shape;626;g5c6d3ba22c_0_239"/>
                <p:cNvSpPr/>
                <p:nvPr/>
              </p:nvSpPr>
              <p:spPr>
                <a:xfrm>
                  <a:off x="3338443" y="5612777"/>
                  <a:ext cx="19494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8425" tIns="19200" rIns="38425" bIns="192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Technical manager</a:t>
                  </a:r>
                  <a:endParaRPr sz="600"/>
                </a:p>
              </p:txBody>
            </p:sp>
          </p:grpSp>
          <p:grpSp>
            <p:nvGrpSpPr>
              <p:cNvPr id="627" name="Google Shape;627;g5c6d3ba22c_0_239"/>
              <p:cNvGrpSpPr/>
              <p:nvPr/>
            </p:nvGrpSpPr>
            <p:grpSpPr>
              <a:xfrm>
                <a:off x="2064416" y="2229691"/>
                <a:ext cx="2219388" cy="3093194"/>
                <a:chOff x="342900" y="1957672"/>
                <a:chExt cx="2218944" cy="3390545"/>
              </a:xfrm>
            </p:grpSpPr>
            <p:pic>
              <p:nvPicPr>
                <p:cNvPr id="628" name="Google Shape;628;g5c6d3ba22c_0_239" descr="ManNO.jpg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6859" r="-6859"/>
                <a:stretch/>
              </p:blipFill>
              <p:spPr>
                <a:xfrm>
                  <a:off x="342900" y="1957672"/>
                  <a:ext cx="2218944" cy="32064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29" name="Google Shape;629;g5c6d3ba22c_0_239"/>
                <p:cNvSpPr/>
                <p:nvPr/>
              </p:nvSpPr>
              <p:spPr>
                <a:xfrm>
                  <a:off x="493691" y="4978917"/>
                  <a:ext cx="18741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8425" tIns="19200" rIns="38425" bIns="192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Business manager</a:t>
                  </a:r>
                  <a:endParaRPr sz="600"/>
                </a:p>
              </p:txBody>
            </p:sp>
          </p:grpSp>
          <p:pic>
            <p:nvPicPr>
              <p:cNvPr id="630" name="Google Shape;630;g5c6d3ba22c_0_23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221679">
                <a:off x="5224862" y="1983721"/>
                <a:ext cx="2611909" cy="15140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1" name="Google Shape;631;g5c6d3ba22c_0_239"/>
              <p:cNvSpPr/>
              <p:nvPr/>
            </p:nvSpPr>
            <p:spPr>
              <a:xfrm>
                <a:off x="5493406" y="3765290"/>
                <a:ext cx="2703900" cy="999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52008" y="119686"/>
                    </a:moveTo>
                    <a:lnTo>
                      <a:pt x="2978" y="136123"/>
                    </a:lnTo>
                  </a:path>
                </a:pathLst>
              </a:custGeom>
              <a:noFill/>
              <a:ln w="381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525" tIns="30250" rIns="30250" bIns="302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considérant nos limites de ressources et de temps ..</a:t>
                </a:r>
                <a:br>
                  <a:rPr lang="en-US" sz="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considérant la complexité technique, quels sont les besoins que nous devons implémenter </a:t>
                </a:r>
                <a:r>
                  <a:rPr lang="en-US" sz="500">
                    <a:latin typeface="Calibri"/>
                    <a:ea typeface="Calibri"/>
                    <a:cs typeface="Calibri"/>
                    <a:sym typeface="Calibri"/>
                  </a:rPr>
                  <a:t>en</a:t>
                </a:r>
                <a:r>
                  <a:rPr lang="en-US" sz="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premier ? </a:t>
                </a:r>
                <a:endParaRPr sz="600"/>
              </a:p>
            </p:txBody>
          </p:sp>
          <p:sp>
            <p:nvSpPr>
              <p:cNvPr id="632" name="Google Shape;632;g5c6d3ba22c_0_239"/>
              <p:cNvSpPr/>
              <p:nvPr/>
            </p:nvSpPr>
            <p:spPr>
              <a:xfrm>
                <a:off x="3172134" y="2229718"/>
                <a:ext cx="2006400" cy="1018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52008" y="119686"/>
                    </a:moveTo>
                    <a:lnTo>
                      <a:pt x="2978" y="136123"/>
                    </a:lnTo>
                  </a:path>
                </a:pathLst>
              </a:custGeom>
              <a:noFill/>
              <a:ln w="381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525" tIns="30250" rIns="30250" bIns="302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Quels sont les besoins que nos utilisateurs aimeront le plus ? </a:t>
                </a:r>
                <a:br>
                  <a:rPr lang="en-US" sz="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Lesquels sont les plus </a:t>
                </a:r>
                <a:r>
                  <a:rPr lang="en-US" sz="500">
                    <a:latin typeface="Calibri"/>
                    <a:ea typeface="Calibri"/>
                    <a:cs typeface="Calibri"/>
                    <a:sym typeface="Calibri"/>
                  </a:rPr>
                  <a:t>“</a:t>
                </a:r>
                <a:r>
                  <a:rPr lang="en-US" sz="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sexy</a:t>
                </a:r>
                <a:r>
                  <a:rPr lang="en-US" sz="500">
                    <a:latin typeface="Calibri"/>
                    <a:ea typeface="Calibri"/>
                    <a:cs typeface="Calibri"/>
                    <a:sym typeface="Calibri"/>
                  </a:rPr>
                  <a:t>”</a:t>
                </a:r>
                <a:r>
                  <a:rPr lang="en-US" sz="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pour les utilisateurs ? </a:t>
                </a:r>
                <a:endParaRPr sz="600"/>
              </a:p>
            </p:txBody>
          </p:sp>
          <p:sp>
            <p:nvSpPr>
              <p:cNvPr id="633" name="Google Shape;633;g5c6d3ba22c_0_239"/>
              <p:cNvSpPr txBox="1"/>
              <p:nvPr/>
            </p:nvSpPr>
            <p:spPr>
              <a:xfrm>
                <a:off x="8566403" y="4052082"/>
                <a:ext cx="184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425" tIns="19200" rIns="38425" bIns="192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g5c6d3ba22c_0_239"/>
              <p:cNvSpPr/>
              <p:nvPr/>
            </p:nvSpPr>
            <p:spPr>
              <a:xfrm>
                <a:off x="8654211" y="4785937"/>
                <a:ext cx="1633500" cy="338700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425" tIns="19200" rIns="38425" bIns="192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J’aime ça …</a:t>
                </a:r>
                <a:endParaRPr sz="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5" name="Google Shape;635;g5c6d3ba22c_0_239"/>
              <p:cNvGrpSpPr/>
              <p:nvPr/>
            </p:nvGrpSpPr>
            <p:grpSpPr>
              <a:xfrm>
                <a:off x="8497807" y="1780608"/>
                <a:ext cx="1016344" cy="1799856"/>
                <a:chOff x="5785055" y="1628774"/>
                <a:chExt cx="1462997" cy="2550093"/>
              </a:xfrm>
            </p:grpSpPr>
            <p:pic>
              <p:nvPicPr>
                <p:cNvPr id="636" name="Google Shape;636;g5c6d3ba22c_0_239" descr="RagaNO.jpg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5785055" y="1628774"/>
                  <a:ext cx="1462997" cy="22097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37" name="Google Shape;637;g5c6d3ba22c_0_239"/>
                <p:cNvSpPr txBox="1"/>
                <p:nvPr/>
              </p:nvSpPr>
              <p:spPr>
                <a:xfrm>
                  <a:off x="6119863" y="3558167"/>
                  <a:ext cx="305100" cy="62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8425" tIns="19200" rIns="38425" bIns="192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8" name="Google Shape;638;g5c6d3ba22c_0_239"/>
              <p:cNvSpPr/>
              <p:nvPr/>
            </p:nvSpPr>
            <p:spPr>
              <a:xfrm>
                <a:off x="9383089" y="1956176"/>
                <a:ext cx="1909500" cy="584700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425" tIns="19200" rIns="38425" bIns="192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Cela pourrait être bien d’avoir …</a:t>
                </a:r>
                <a:endParaRPr sz="600"/>
              </a:p>
            </p:txBody>
          </p:sp>
          <p:sp>
            <p:nvSpPr>
              <p:cNvPr id="639" name="Google Shape;639;g5c6d3ba22c_0_239"/>
              <p:cNvSpPr/>
              <p:nvPr/>
            </p:nvSpPr>
            <p:spPr>
              <a:xfrm>
                <a:off x="8415772" y="4120406"/>
                <a:ext cx="1633500" cy="338700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425" tIns="19200" rIns="38425" bIns="192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Cela me plaît …</a:t>
                </a:r>
                <a:endParaRPr sz="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g5c6d3ba22c_0_239"/>
              <p:cNvSpPr/>
              <p:nvPr/>
            </p:nvSpPr>
            <p:spPr>
              <a:xfrm>
                <a:off x="9514297" y="2695305"/>
                <a:ext cx="1778400" cy="338700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8425" tIns="19200" rIns="38425" bIns="192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Je n’aime pas cela</a:t>
                </a:r>
                <a:endParaRPr sz="600"/>
              </a:p>
            </p:txBody>
          </p:sp>
        </p:grpSp>
        <p:sp>
          <p:nvSpPr>
            <p:cNvPr id="641" name="Google Shape;641;g5c6d3ba22c_0_239"/>
            <p:cNvSpPr/>
            <p:nvPr/>
          </p:nvSpPr>
          <p:spPr>
            <a:xfrm>
              <a:off x="7448424" y="2046922"/>
              <a:ext cx="2567239" cy="4467708"/>
            </a:xfrm>
            <a:custGeom>
              <a:avLst/>
              <a:gdLst/>
              <a:ahLst/>
              <a:cxnLst/>
              <a:rect l="l" t="t" r="r" b="b"/>
              <a:pathLst>
                <a:path w="2767913" h="4547286" extrusionOk="0">
                  <a:moveTo>
                    <a:pt x="0" y="0"/>
                  </a:moveTo>
                  <a:cubicBezTo>
                    <a:pt x="210751" y="472302"/>
                    <a:pt x="421503" y="944605"/>
                    <a:pt x="502508" y="1243913"/>
                  </a:cubicBezTo>
                  <a:cubicBezTo>
                    <a:pt x="583513" y="1543221"/>
                    <a:pt x="472302" y="1492421"/>
                    <a:pt x="486032" y="1795848"/>
                  </a:cubicBezTo>
                  <a:cubicBezTo>
                    <a:pt x="499762" y="2099275"/>
                    <a:pt x="439351" y="2723978"/>
                    <a:pt x="584886" y="3064475"/>
                  </a:cubicBezTo>
                  <a:cubicBezTo>
                    <a:pt x="730421" y="3404972"/>
                    <a:pt x="1054443" y="3652108"/>
                    <a:pt x="1359243" y="3838832"/>
                  </a:cubicBezTo>
                  <a:cubicBezTo>
                    <a:pt x="1664043" y="4025556"/>
                    <a:pt x="2178908" y="4066745"/>
                    <a:pt x="2413686" y="4184821"/>
                  </a:cubicBezTo>
                  <a:cubicBezTo>
                    <a:pt x="2648464" y="4302897"/>
                    <a:pt x="2684162" y="4419600"/>
                    <a:pt x="2767913" y="4547286"/>
                  </a:cubicBezTo>
                </a:path>
              </a:pathLst>
            </a:custGeom>
            <a:noFill/>
            <a:ln w="28575" cap="flat" cmpd="sng">
              <a:solidFill>
                <a:srgbClr val="42719B"/>
              </a:solidFill>
              <a:prstDash val="lgDashDot"/>
              <a:round/>
              <a:headEnd type="none" w="sm" len="sm"/>
              <a:tailEnd type="none" w="sm" len="sm"/>
            </a:ln>
          </p:spPr>
          <p:txBody>
            <a:bodyPr spcFirstLastPara="1" wrap="square" lIns="38425" tIns="19200" rIns="38425" bIns="192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g5c6d3ba22c_0_239"/>
            <p:cNvSpPr/>
            <p:nvPr/>
          </p:nvSpPr>
          <p:spPr>
            <a:xfrm>
              <a:off x="8690024" y="3442635"/>
              <a:ext cx="2153100" cy="3387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425" tIns="19200" rIns="38425" bIns="192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Cela ne marche pas ..</a:t>
              </a:r>
              <a:endParaRPr sz="600"/>
            </a:p>
          </p:txBody>
        </p:sp>
      </p:grpSp>
      <p:sp>
        <p:nvSpPr>
          <p:cNvPr id="643" name="Google Shape;643;g5c6d3ba22c_0_239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c6d3ba22c_0_271"/>
          <p:cNvSpPr txBox="1">
            <a:spLocks noGrp="1"/>
          </p:cNvSpPr>
          <p:nvPr>
            <p:ph type="body" idx="1"/>
          </p:nvPr>
        </p:nvSpPr>
        <p:spPr>
          <a:xfrm>
            <a:off x="2784500" y="110075"/>
            <a:ext cx="18255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DMgame v2 explore la </a:t>
            </a:r>
            <a:r>
              <a:rPr lang="en-US" sz="900">
                <a:solidFill>
                  <a:srgbClr val="2E75B5"/>
                </a:solidFill>
              </a:rPr>
              <a:t>relation</a:t>
            </a:r>
            <a:r>
              <a:rPr lang="en-US" sz="900"/>
              <a:t> entre les commentaires des utilisateurs (end-user feedback) et les besoins des systèmes afin d’</a:t>
            </a:r>
            <a:r>
              <a:rPr lang="en-US" sz="900">
                <a:solidFill>
                  <a:srgbClr val="2E75B5"/>
                </a:solidFill>
              </a:rPr>
              <a:t>extraire de l’information</a:t>
            </a:r>
            <a:r>
              <a:rPr lang="en-US" sz="900"/>
              <a:t> qui </a:t>
            </a:r>
            <a:r>
              <a:rPr lang="en-US" sz="900">
                <a:solidFill>
                  <a:srgbClr val="2E75B5"/>
                </a:solidFill>
              </a:rPr>
              <a:t>supporte la décision.</a:t>
            </a:r>
            <a:br>
              <a:rPr lang="en-US" sz="900">
                <a:solidFill>
                  <a:srgbClr val="2E75B5"/>
                </a:solidFill>
              </a:rPr>
            </a:br>
            <a:br>
              <a:rPr lang="en-US" sz="900">
                <a:solidFill>
                  <a:srgbClr val="2E75B5"/>
                </a:solidFill>
              </a:rPr>
            </a:br>
            <a:endParaRPr sz="90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</a:rPr>
              <a:t>DMgame v2 est basé sur les utiles du traitement automatique du langage naturel (NLP).</a:t>
            </a:r>
            <a:endParaRPr sz="900">
              <a:solidFill>
                <a:srgbClr val="000000"/>
              </a:solidFill>
            </a:endParaRPr>
          </a:p>
        </p:txBody>
      </p:sp>
      <p:sp>
        <p:nvSpPr>
          <p:cNvPr id="649" name="Google Shape;649;g5c6d3ba22c_0_271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650" name="Google Shape;650;g5c6d3ba22c_0_271"/>
          <p:cNvSpPr txBox="1">
            <a:spLocks noGrp="1"/>
          </p:cNvSpPr>
          <p:nvPr>
            <p:ph type="title"/>
          </p:nvPr>
        </p:nvSpPr>
        <p:spPr>
          <a:xfrm>
            <a:off x="319564" y="321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DMgame v2.0</a:t>
            </a:r>
            <a:endParaRPr sz="1000"/>
          </a:p>
        </p:txBody>
      </p:sp>
      <p:pic>
        <p:nvPicPr>
          <p:cNvPr id="651" name="Google Shape;651;g5c6d3ba22c_0_271"/>
          <p:cNvPicPr preferRelativeResize="0"/>
          <p:nvPr/>
        </p:nvPicPr>
        <p:blipFill rotWithShape="1">
          <a:blip r:embed="rId3">
            <a:alphaModFix/>
          </a:blip>
          <a:srcRect l="10612" t="23549" r="62174" b="34747"/>
          <a:stretch/>
        </p:blipFill>
        <p:spPr>
          <a:xfrm>
            <a:off x="2905575" y="1561575"/>
            <a:ext cx="1592726" cy="137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g5c6d3ba22c_0_271"/>
          <p:cNvPicPr preferRelativeResize="0"/>
          <p:nvPr/>
        </p:nvPicPr>
        <p:blipFill rotWithShape="1">
          <a:blip r:embed="rId4">
            <a:alphaModFix/>
          </a:blip>
          <a:srcRect l="40306" t="25176" r="26695" b="10679"/>
          <a:stretch/>
        </p:blipFill>
        <p:spPr>
          <a:xfrm>
            <a:off x="105050" y="616900"/>
            <a:ext cx="2537875" cy="277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5c6d3ba22c_0_576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658" name="Google Shape;658;g5c6d3ba22c_0_576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DMgame v2.0</a:t>
            </a:r>
            <a:br>
              <a:rPr lang="en-US"/>
            </a:br>
            <a:r>
              <a:rPr lang="en-US" sz="1000"/>
              <a:t>Evaluation : un quasi experiment avec des étudiants </a:t>
            </a:r>
            <a:r>
              <a:rPr lang="en-US" sz="1000" b="1"/>
              <a:t>Master 1 </a:t>
            </a:r>
            <a:endParaRPr sz="1000" b="1"/>
          </a:p>
        </p:txBody>
      </p:sp>
      <p:sp>
        <p:nvSpPr>
          <p:cNvPr id="659" name="Google Shape;659;g5c6d3ba22c_0_576"/>
          <p:cNvSpPr txBox="1">
            <a:spLocks noGrp="1"/>
          </p:cNvSpPr>
          <p:nvPr>
            <p:ph type="body" idx="1"/>
          </p:nvPr>
        </p:nvSpPr>
        <p:spPr>
          <a:xfrm>
            <a:off x="319564" y="922867"/>
            <a:ext cx="3976200" cy="2195700"/>
          </a:xfrm>
          <a:prstGeom prst="rect">
            <a:avLst/>
          </a:prstGeom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Deux questions de recherche à répondre :</a:t>
            </a:r>
            <a:endParaRPr/>
          </a:p>
          <a:p>
            <a:pPr marL="457200" lvl="0" indent="-279400" algn="l" rtl="0">
              <a:spcBef>
                <a:spcPts val="400"/>
              </a:spcBef>
              <a:spcAft>
                <a:spcPts val="0"/>
              </a:spcAft>
              <a:buSzPts val="800"/>
              <a:buChar char="●"/>
            </a:pPr>
            <a:r>
              <a:rPr lang="en-US"/>
              <a:t>RQ1 : Quelle est l’efficacité de la technique utilisée pour déterminer la liaison entre les commentaires des utilisateurs et les besoins du système ?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/>
              <a:t>RQ2 : Quelle est l’efficacité de l’approche proposé pour aider la prise à décision de la priorisation des besoins en utilisant les commentaires des utilisateurs?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Cela fait partie d’un papier que nous (moi et l’équipe SE de FBK) sommes en train de rédiger pour le journal IST.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c6d3ba22c_0_399"/>
          <p:cNvSpPr txBox="1">
            <a:spLocks noGrp="1"/>
          </p:cNvSpPr>
          <p:nvPr>
            <p:ph type="ctrTitle"/>
          </p:nvPr>
        </p:nvSpPr>
        <p:spPr>
          <a:xfrm>
            <a:off x="576263" y="567471"/>
            <a:ext cx="3457500" cy="1204800"/>
          </a:xfrm>
          <a:prstGeom prst="rect">
            <a:avLst/>
          </a:prstGeom>
        </p:spPr>
        <p:txBody>
          <a:bodyPr spcFirstLastPara="1" wrap="square" lIns="38425" tIns="19200" rIns="38425" bIns="192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L’adaptation</a:t>
            </a:r>
            <a:r>
              <a:rPr lang="en-US" dirty="0"/>
              <a:t> des </a:t>
            </a:r>
            <a:r>
              <a:rPr lang="en-US" dirty="0" err="1"/>
              <a:t>logiciels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d’exécution</a:t>
            </a:r>
            <a:endParaRPr dirty="0"/>
          </a:p>
        </p:txBody>
      </p:sp>
      <p:sp>
        <p:nvSpPr>
          <p:cNvPr id="665" name="Google Shape;665;g5c6d3ba22c_0_399"/>
          <p:cNvSpPr txBox="1">
            <a:spLocks noGrp="1"/>
          </p:cNvSpPr>
          <p:nvPr>
            <p:ph type="subTitle" idx="1"/>
          </p:nvPr>
        </p:nvSpPr>
        <p:spPr>
          <a:xfrm>
            <a:off x="576263" y="1817695"/>
            <a:ext cx="3457500" cy="835500"/>
          </a:xfrm>
          <a:prstGeom prst="rect">
            <a:avLst/>
          </a:prstGeom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5c6d3ba22c_0_399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5c6d3ba22c_0_281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101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DynAdapt </a:t>
            </a:r>
            <a:endParaRPr sz="2400"/>
          </a:p>
        </p:txBody>
      </p:sp>
      <p:sp>
        <p:nvSpPr>
          <p:cNvPr id="672" name="Google Shape;672;g5c6d3ba22c_0_281"/>
          <p:cNvSpPr txBox="1">
            <a:spLocks noGrp="1"/>
          </p:cNvSpPr>
          <p:nvPr>
            <p:ph type="body" idx="1"/>
          </p:nvPr>
        </p:nvSpPr>
        <p:spPr>
          <a:xfrm>
            <a:off x="3022313" y="1560300"/>
            <a:ext cx="1566600" cy="11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t" anchorCtr="0">
            <a:noAutofit/>
          </a:bodyPr>
          <a:lstStyle/>
          <a:p>
            <a:pPr marL="101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DynAdapt est un logiciel qui permet de </a:t>
            </a:r>
            <a:r>
              <a:rPr lang="en-US" sz="900">
                <a:solidFill>
                  <a:srgbClr val="2E75B5"/>
                </a:solidFill>
              </a:rPr>
              <a:t>choisir la ou les configurations optimales</a:t>
            </a:r>
            <a:r>
              <a:rPr lang="en-US" sz="900"/>
              <a:t> (algorithmes génétiques) selon certains </a:t>
            </a:r>
            <a:r>
              <a:rPr lang="en-US" sz="900" b="1"/>
              <a:t>critères de qualité</a:t>
            </a:r>
            <a:r>
              <a:rPr lang="en-US" sz="900"/>
              <a:t>. </a:t>
            </a:r>
            <a:endParaRPr sz="900"/>
          </a:p>
          <a:p>
            <a:pPr marL="101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900"/>
            </a:br>
            <a:endParaRPr sz="900"/>
          </a:p>
          <a:p>
            <a:pPr marL="101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DynAdapt est basé sur les modèles de caractéristiques (feature models).</a:t>
            </a:r>
            <a:endParaRPr sz="900"/>
          </a:p>
        </p:txBody>
      </p:sp>
      <p:pic>
        <p:nvPicPr>
          <p:cNvPr id="673" name="Google Shape;673;g5c6d3ba22c_0_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4975" y="0"/>
            <a:ext cx="1813224" cy="1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g5c6d3ba22c_0_281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675" name="Google Shape;675;g5c6d3ba22c_0_281"/>
          <p:cNvPicPr preferRelativeResize="0"/>
          <p:nvPr/>
        </p:nvPicPr>
        <p:blipFill rotWithShape="1">
          <a:blip r:embed="rId4">
            <a:alphaModFix/>
          </a:blip>
          <a:srcRect l="17917" t="27617" r="36665" b="11897"/>
          <a:stretch/>
        </p:blipFill>
        <p:spPr>
          <a:xfrm>
            <a:off x="73750" y="1179300"/>
            <a:ext cx="2889811" cy="216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5c6d3ba22c_0_609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101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DynAdapt </a:t>
            </a:r>
            <a:endParaRPr sz="2400"/>
          </a:p>
        </p:txBody>
      </p:sp>
      <p:sp>
        <p:nvSpPr>
          <p:cNvPr id="681" name="Google Shape;681;g5c6d3ba22c_0_609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682" name="Google Shape;682;g5c6d3ba22c_0_609"/>
          <p:cNvPicPr preferRelativeResize="0"/>
          <p:nvPr/>
        </p:nvPicPr>
        <p:blipFill rotWithShape="1">
          <a:blip r:embed="rId3">
            <a:alphaModFix/>
          </a:blip>
          <a:srcRect l="21691" t="31661" r="22616" b="21640"/>
          <a:stretch/>
        </p:blipFill>
        <p:spPr>
          <a:xfrm>
            <a:off x="424475" y="1302275"/>
            <a:ext cx="3676574" cy="17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g5c6d3ba22c_0_609"/>
          <p:cNvSpPr txBox="1"/>
          <p:nvPr/>
        </p:nvSpPr>
        <p:spPr>
          <a:xfrm>
            <a:off x="1988925" y="699225"/>
            <a:ext cx="2557791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DynAdapt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basé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sur NSGAII </a:t>
            </a:r>
            <a:br>
              <a:rPr lang="en-US" sz="11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900" dirty="0"/>
              <a:t>Non-</a:t>
            </a:r>
            <a:r>
              <a:rPr lang="fr-FR" sz="900" dirty="0" err="1"/>
              <a:t>dominated</a:t>
            </a:r>
            <a:r>
              <a:rPr lang="fr-FR" sz="900" dirty="0"/>
              <a:t> </a:t>
            </a:r>
            <a:r>
              <a:rPr lang="fr-FR" sz="900" dirty="0" err="1"/>
              <a:t>Sorting</a:t>
            </a:r>
            <a:r>
              <a:rPr lang="fr-FR" sz="900" dirty="0"/>
              <a:t> </a:t>
            </a:r>
            <a:r>
              <a:rPr lang="fr-FR" sz="900" dirty="0" err="1"/>
              <a:t>Genetic</a:t>
            </a:r>
            <a:r>
              <a:rPr lang="fr-FR" sz="900" dirty="0"/>
              <a:t> </a:t>
            </a:r>
            <a:r>
              <a:rPr lang="fr-FR" sz="900" dirty="0" err="1"/>
              <a:t>Algorithm</a:t>
            </a:r>
            <a:r>
              <a:rPr lang="fr-FR" sz="900" dirty="0"/>
              <a:t> II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5c6d3ba22c_0_620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101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DynAdapt</a:t>
            </a:r>
            <a:br>
              <a:rPr lang="en-US" sz="2400"/>
            </a:br>
            <a:r>
              <a:rPr lang="en-US" sz="1000"/>
              <a:t>Deux évaluations : (1) cas d’utilisation Drupal utilisé par des autres techniques similaires.</a:t>
            </a:r>
            <a:endParaRPr sz="1000"/>
          </a:p>
        </p:txBody>
      </p:sp>
      <p:sp>
        <p:nvSpPr>
          <p:cNvPr id="689" name="Google Shape;689;g5c6d3ba22c_0_620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690" name="Google Shape;690;g5c6d3ba22c_0_620"/>
          <p:cNvSpPr txBox="1"/>
          <p:nvPr/>
        </p:nvSpPr>
        <p:spPr>
          <a:xfrm>
            <a:off x="225900" y="892200"/>
            <a:ext cx="2490900" cy="1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en-US" sz="900" b="1">
                <a:latin typeface="Calibri"/>
                <a:ea typeface="Calibri"/>
                <a:cs typeface="Calibri"/>
                <a:sym typeface="Calibri"/>
              </a:rPr>
              <a:t>attributs </a:t>
            </a: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utilisés :  </a:t>
            </a:r>
            <a:br>
              <a:rPr lang="en-US" sz="9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(1) Lines of code (LOC) to be minimised, </a:t>
            </a:r>
            <a:br>
              <a:rPr lang="en-US" sz="9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(2) Cyclomatic complexity (CC) to be minimised, </a:t>
            </a:r>
            <a:br>
              <a:rPr lang="en-US" sz="9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(3) Test Assertions to be maximised, </a:t>
            </a:r>
            <a:br>
              <a:rPr lang="en-US" sz="9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(4) Number of installations to be maximised, </a:t>
            </a:r>
            <a:br>
              <a:rPr lang="en-US" sz="9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(5) Number of developers to be minimised, 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(6) Number of changes to be minimised,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and (7) Number of reported faults to be minimised.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5c6d3ba22c_0_620"/>
          <p:cNvSpPr txBox="1"/>
          <p:nvPr/>
        </p:nvSpPr>
        <p:spPr>
          <a:xfrm>
            <a:off x="2666425" y="892200"/>
            <a:ext cx="1943700" cy="1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900" b="1">
                <a:latin typeface="Calibri"/>
                <a:ea typeface="Calibri"/>
                <a:cs typeface="Calibri"/>
                <a:sym typeface="Calibri"/>
              </a:rPr>
              <a:t>contrainte </a:t>
            </a: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ajoutée :</a:t>
            </a:r>
            <a:br>
              <a:rPr lang="en-US" sz="9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(1) number of reported faults should not contain more than 500 number of faults.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2" name="Google Shape;692;g5c6d3ba22c_0_620"/>
          <p:cNvPicPr preferRelativeResize="0"/>
          <p:nvPr/>
        </p:nvPicPr>
        <p:blipFill rotWithShape="1">
          <a:blip r:embed="rId3">
            <a:alphaModFix/>
          </a:blip>
          <a:srcRect l="28341" t="28892" r="29496" b="53349"/>
          <a:stretch/>
        </p:blipFill>
        <p:spPr>
          <a:xfrm>
            <a:off x="756075" y="2309700"/>
            <a:ext cx="3371050" cy="7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5c6d3ba22c_0_633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101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/>
              <a:t>DynAdapt</a:t>
            </a:r>
            <a:br>
              <a:rPr lang="en-US" sz="2400" dirty="0"/>
            </a:br>
            <a:r>
              <a:rPr lang="en-US" sz="1000" dirty="0"/>
              <a:t>Deux </a:t>
            </a:r>
            <a:r>
              <a:rPr lang="en-US" sz="1000" dirty="0" err="1"/>
              <a:t>évaluations</a:t>
            </a:r>
            <a:r>
              <a:rPr lang="en-US" sz="1000" dirty="0"/>
              <a:t> : (2) avec un </a:t>
            </a:r>
            <a:r>
              <a:rPr lang="en-US" sz="1000" dirty="0" err="1"/>
              <a:t>outil</a:t>
            </a:r>
            <a:r>
              <a:rPr lang="en-US" sz="1000" dirty="0"/>
              <a:t> pour </a:t>
            </a:r>
            <a:r>
              <a:rPr lang="en-US" sz="1000" dirty="0" err="1"/>
              <a:t>collecter</a:t>
            </a:r>
            <a:r>
              <a:rPr lang="en-US" sz="1000" dirty="0"/>
              <a:t> les </a:t>
            </a:r>
            <a:r>
              <a:rPr lang="en-US" sz="1000" dirty="0" err="1"/>
              <a:t>commentaires</a:t>
            </a:r>
            <a:r>
              <a:rPr lang="en-US" sz="1000" dirty="0"/>
              <a:t> </a:t>
            </a:r>
            <a:r>
              <a:rPr lang="en-US" sz="1000" dirty="0" err="1"/>
              <a:t>d’utilisateurs</a:t>
            </a:r>
            <a:r>
              <a:rPr lang="en-US" sz="1000" dirty="0"/>
              <a:t> (</a:t>
            </a:r>
            <a:r>
              <a:rPr lang="en-US" sz="1000" b="1" dirty="0"/>
              <a:t>SUPERSEDE feedback gathering tool</a:t>
            </a:r>
            <a:r>
              <a:rPr lang="en-US" sz="1000" dirty="0"/>
              <a:t>)</a:t>
            </a:r>
            <a:endParaRPr sz="1000" dirty="0"/>
          </a:p>
        </p:txBody>
      </p:sp>
      <p:sp>
        <p:nvSpPr>
          <p:cNvPr id="698" name="Google Shape;698;g5c6d3ba22c_0_633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699" name="Google Shape;699;g5c6d3ba22c_0_633"/>
          <p:cNvPicPr preferRelativeResize="0"/>
          <p:nvPr/>
        </p:nvPicPr>
        <p:blipFill rotWithShape="1">
          <a:blip r:embed="rId3">
            <a:alphaModFix/>
          </a:blip>
          <a:srcRect l="6304" t="29017" r="59851" b="33267"/>
          <a:stretch/>
        </p:blipFill>
        <p:spPr>
          <a:xfrm>
            <a:off x="774575" y="901250"/>
            <a:ext cx="3070877" cy="1925024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g5c6d3ba22c_0_633"/>
          <p:cNvSpPr txBox="1"/>
          <p:nvPr/>
        </p:nvSpPr>
        <p:spPr>
          <a:xfrm>
            <a:off x="774575" y="2959800"/>
            <a:ext cx="3435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La phase d’exécution est basée sur JSON messages.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b94f276b2_0_15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101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DynAdapt</a:t>
            </a:r>
            <a:br>
              <a:rPr lang="en-US" sz="2400"/>
            </a:br>
            <a:r>
              <a:rPr lang="en-US" sz="1000"/>
              <a:t>Deux évaluations : (2) avec un outil pour collecter les commentaires d’utilisateurs (</a:t>
            </a:r>
            <a:r>
              <a:rPr lang="en-US" sz="1000" b="1"/>
              <a:t>SUPERSEDE feedback gathering tool</a:t>
            </a:r>
            <a:r>
              <a:rPr lang="en-US" sz="1000"/>
              <a:t>)</a:t>
            </a:r>
            <a:endParaRPr sz="1000"/>
          </a:p>
        </p:txBody>
      </p:sp>
      <p:sp>
        <p:nvSpPr>
          <p:cNvPr id="706" name="Google Shape;706;g5b94f276b2_0_15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pic>
        <p:nvPicPr>
          <p:cNvPr id="707" name="Google Shape;707;g5b94f276b2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250" y="925108"/>
            <a:ext cx="4642352" cy="231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5b94f276b2_0_7"/>
          <p:cNvSpPr txBox="1">
            <a:spLocks noGrp="1"/>
          </p:cNvSpPr>
          <p:nvPr>
            <p:ph type="title"/>
          </p:nvPr>
        </p:nvSpPr>
        <p:spPr>
          <a:xfrm>
            <a:off x="319564" y="184573"/>
            <a:ext cx="39762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101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DynAdapt</a:t>
            </a:r>
            <a:br>
              <a:rPr lang="en-US" sz="2400"/>
            </a:br>
            <a:r>
              <a:rPr lang="en-US" sz="1000"/>
              <a:t>Deux évaluations : (2) avec un outil pour collecter les commentaires d’utilisateurs (</a:t>
            </a:r>
            <a:r>
              <a:rPr lang="en-US" sz="1000" b="1"/>
              <a:t>SUPERSEDE feedback gathering tool</a:t>
            </a:r>
            <a:r>
              <a:rPr lang="en-US" sz="1000"/>
              <a:t>)</a:t>
            </a:r>
            <a:endParaRPr sz="1000"/>
          </a:p>
        </p:txBody>
      </p:sp>
      <p:sp>
        <p:nvSpPr>
          <p:cNvPr id="713" name="Google Shape;713;g5b94f276b2_0_7"/>
          <p:cNvSpPr txBox="1">
            <a:spLocks noGrp="1"/>
          </p:cNvSpPr>
          <p:nvPr>
            <p:ph type="sldNum" idx="12"/>
          </p:nvPr>
        </p:nvSpPr>
        <p:spPr>
          <a:xfrm>
            <a:off x="3258503" y="3207603"/>
            <a:ext cx="1037400" cy="184200"/>
          </a:xfrm>
          <a:prstGeom prst="rect">
            <a:avLst/>
          </a:prstGeom>
        </p:spPr>
        <p:txBody>
          <a:bodyPr spcFirstLastPara="1" wrap="square" lIns="38425" tIns="19200" rIns="38425" bIns="192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pic>
        <p:nvPicPr>
          <p:cNvPr id="714" name="Google Shape;714;g5b94f276b2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662" y="963025"/>
            <a:ext cx="4140914" cy="227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 txBox="1"/>
          <p:nvPr/>
        </p:nvSpPr>
        <p:spPr>
          <a:xfrm>
            <a:off x="1740310" y="0"/>
            <a:ext cx="520328" cy="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Introduction</a:t>
            </a:r>
            <a:endParaRPr sz="5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4" name="Google Shape;254;p3"/>
          <p:cNvSpPr/>
          <p:nvPr/>
        </p:nvSpPr>
        <p:spPr>
          <a:xfrm>
            <a:off x="2303995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5" name="Google Shape;255;p3"/>
          <p:cNvSpPr txBox="1">
            <a:spLocks noGrp="1"/>
          </p:cNvSpPr>
          <p:nvPr>
            <p:ph type="title"/>
          </p:nvPr>
        </p:nvSpPr>
        <p:spPr>
          <a:xfrm>
            <a:off x="113825" y="504700"/>
            <a:ext cx="41682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L’Ingénierie des Systèmes est une approche interdisciplinaire pour formaliser le  développement des systèmes.</a:t>
            </a:r>
            <a:endParaRPr/>
          </a:p>
        </p:txBody>
      </p:sp>
      <p:sp>
        <p:nvSpPr>
          <p:cNvPr id="256" name="Google Shape;256;p3"/>
          <p:cNvSpPr/>
          <p:nvPr/>
        </p:nvSpPr>
        <p:spPr>
          <a:xfrm>
            <a:off x="75726" y="913850"/>
            <a:ext cx="4456500" cy="60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7" name="Google Shape;257;p3"/>
          <p:cNvSpPr/>
          <p:nvPr/>
        </p:nvSpPr>
        <p:spPr>
          <a:xfrm>
            <a:off x="177326" y="1405370"/>
            <a:ext cx="4405800" cy="135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8" name="Google Shape;258;p3"/>
          <p:cNvSpPr/>
          <p:nvPr/>
        </p:nvSpPr>
        <p:spPr>
          <a:xfrm>
            <a:off x="4532331" y="440039"/>
            <a:ext cx="50700" cy="980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3"/>
          <p:cNvSpPr/>
          <p:nvPr/>
        </p:nvSpPr>
        <p:spPr>
          <a:xfrm>
            <a:off x="75725" y="813995"/>
            <a:ext cx="4457065" cy="667345"/>
          </a:xfrm>
          <a:custGeom>
            <a:avLst/>
            <a:gdLst/>
            <a:ahLst/>
            <a:cxnLst/>
            <a:rect l="l" t="t" r="r" b="b"/>
            <a:pathLst>
              <a:path w="4457065" h="561975" extrusionOk="0">
                <a:moveTo>
                  <a:pt x="4456606" y="0"/>
                </a:moveTo>
                <a:lnTo>
                  <a:pt x="0" y="0"/>
                </a:lnTo>
                <a:lnTo>
                  <a:pt x="0" y="510982"/>
                </a:lnTo>
                <a:lnTo>
                  <a:pt x="4008" y="530707"/>
                </a:lnTo>
                <a:lnTo>
                  <a:pt x="14922" y="546860"/>
                </a:lnTo>
                <a:lnTo>
                  <a:pt x="31075" y="557774"/>
                </a:lnTo>
                <a:lnTo>
                  <a:pt x="50800" y="561782"/>
                </a:lnTo>
                <a:lnTo>
                  <a:pt x="4405806" y="561782"/>
                </a:lnTo>
                <a:lnTo>
                  <a:pt x="4425531" y="557774"/>
                </a:lnTo>
                <a:lnTo>
                  <a:pt x="4441684" y="546860"/>
                </a:lnTo>
                <a:lnTo>
                  <a:pt x="4452598" y="530707"/>
                </a:lnTo>
                <a:lnTo>
                  <a:pt x="4456606" y="51098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3"/>
          <p:cNvSpPr/>
          <p:nvPr/>
        </p:nvSpPr>
        <p:spPr>
          <a:xfrm>
            <a:off x="4532331" y="637642"/>
            <a:ext cx="0" cy="958413"/>
          </a:xfrm>
          <a:custGeom>
            <a:avLst/>
            <a:gdLst/>
            <a:ahLst/>
            <a:cxnLst/>
            <a:rect l="l" t="t" r="r" b="b"/>
            <a:pathLst>
              <a:path w="120000" h="807085" extrusionOk="0">
                <a:moveTo>
                  <a:pt x="0" y="807033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3"/>
          <p:cNvSpPr/>
          <p:nvPr/>
        </p:nvSpPr>
        <p:spPr>
          <a:xfrm>
            <a:off x="4532331" y="622569"/>
            <a:ext cx="0" cy="15081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6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3"/>
          <p:cNvSpPr/>
          <p:nvPr/>
        </p:nvSpPr>
        <p:spPr>
          <a:xfrm>
            <a:off x="4532331" y="607497"/>
            <a:ext cx="0" cy="15081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6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3"/>
          <p:cNvSpPr/>
          <p:nvPr/>
        </p:nvSpPr>
        <p:spPr>
          <a:xfrm>
            <a:off x="4532331" y="592424"/>
            <a:ext cx="0" cy="15081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6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3"/>
          <p:cNvSpPr/>
          <p:nvPr/>
        </p:nvSpPr>
        <p:spPr>
          <a:xfrm>
            <a:off x="256705" y="979487"/>
            <a:ext cx="59613" cy="5961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3"/>
          <p:cNvSpPr/>
          <p:nvPr/>
        </p:nvSpPr>
        <p:spPr>
          <a:xfrm>
            <a:off x="256705" y="1169276"/>
            <a:ext cx="59613" cy="5961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3"/>
          <p:cNvSpPr txBox="1">
            <a:spLocks noGrp="1"/>
          </p:cNvSpPr>
          <p:nvPr>
            <p:ph type="body" idx="1"/>
          </p:nvPr>
        </p:nvSpPr>
        <p:spPr>
          <a:xfrm>
            <a:off x="113825" y="864450"/>
            <a:ext cx="4068000" cy="1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t" anchorCtr="0">
            <a:spAutoFit/>
          </a:bodyPr>
          <a:lstStyle/>
          <a:p>
            <a:pPr marL="26543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avant : systèmes centralisés</a:t>
            </a:r>
            <a:endParaRPr/>
          </a:p>
          <a:p>
            <a:pPr marL="265430" marR="5080" lvl="0" indent="0" algn="l" rtl="0">
              <a:lnSpc>
                <a:spcPct val="12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maintenant : systèmes interconnectés (réseau, Internet, etc.)  Ce changement augmente les risques de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faille informatique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B2"/>
                </a:solidFill>
              </a:rPr>
              <a:t>Les propriétés de sécurité principales à assurer sont :</a:t>
            </a:r>
            <a:endParaRPr/>
          </a:p>
        </p:txBody>
      </p:sp>
      <p:sp>
        <p:nvSpPr>
          <p:cNvPr id="267" name="Google Shape;267;p3"/>
          <p:cNvSpPr/>
          <p:nvPr/>
        </p:nvSpPr>
        <p:spPr>
          <a:xfrm>
            <a:off x="75725" y="1936878"/>
            <a:ext cx="4456500" cy="55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3"/>
          <p:cNvSpPr/>
          <p:nvPr/>
        </p:nvSpPr>
        <p:spPr>
          <a:xfrm>
            <a:off x="126530" y="2688602"/>
            <a:ext cx="101600" cy="101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3"/>
          <p:cNvSpPr/>
          <p:nvPr/>
        </p:nvSpPr>
        <p:spPr>
          <a:xfrm>
            <a:off x="177325" y="2893230"/>
            <a:ext cx="4405800" cy="125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3"/>
          <p:cNvSpPr/>
          <p:nvPr/>
        </p:nvSpPr>
        <p:spPr>
          <a:xfrm>
            <a:off x="4532331" y="1806160"/>
            <a:ext cx="50700" cy="1101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3"/>
          <p:cNvSpPr/>
          <p:nvPr/>
        </p:nvSpPr>
        <p:spPr>
          <a:xfrm>
            <a:off x="75729" y="1849656"/>
            <a:ext cx="4457065" cy="890269"/>
          </a:xfrm>
          <a:custGeom>
            <a:avLst/>
            <a:gdLst/>
            <a:ahLst/>
            <a:cxnLst/>
            <a:rect l="l" t="t" r="r" b="b"/>
            <a:pathLst>
              <a:path w="4457065" h="890269" extrusionOk="0">
                <a:moveTo>
                  <a:pt x="4456606" y="0"/>
                </a:moveTo>
                <a:lnTo>
                  <a:pt x="0" y="0"/>
                </a:lnTo>
                <a:lnTo>
                  <a:pt x="0" y="838946"/>
                </a:lnTo>
                <a:lnTo>
                  <a:pt x="4008" y="858671"/>
                </a:lnTo>
                <a:lnTo>
                  <a:pt x="14922" y="874824"/>
                </a:lnTo>
                <a:lnTo>
                  <a:pt x="31075" y="885738"/>
                </a:lnTo>
                <a:lnTo>
                  <a:pt x="50800" y="889747"/>
                </a:lnTo>
                <a:lnTo>
                  <a:pt x="4405806" y="889747"/>
                </a:lnTo>
                <a:lnTo>
                  <a:pt x="4425531" y="885738"/>
                </a:lnTo>
                <a:lnTo>
                  <a:pt x="4441684" y="874824"/>
                </a:lnTo>
                <a:lnTo>
                  <a:pt x="4452598" y="858671"/>
                </a:lnTo>
                <a:lnTo>
                  <a:pt x="4456606" y="838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3"/>
          <p:cNvSpPr/>
          <p:nvPr/>
        </p:nvSpPr>
        <p:spPr>
          <a:xfrm>
            <a:off x="4532331" y="1848006"/>
            <a:ext cx="0" cy="1079516"/>
          </a:xfrm>
          <a:custGeom>
            <a:avLst/>
            <a:gdLst/>
            <a:ahLst/>
            <a:cxnLst/>
            <a:rect l="l" t="t" r="r" b="b"/>
            <a:pathLst>
              <a:path w="120000" h="983614" extrusionOk="0">
                <a:moveTo>
                  <a:pt x="0" y="98316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3"/>
          <p:cNvSpPr/>
          <p:nvPr/>
        </p:nvSpPr>
        <p:spPr>
          <a:xfrm>
            <a:off x="4532331" y="1834054"/>
            <a:ext cx="0" cy="13938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3"/>
          <p:cNvSpPr/>
          <p:nvPr/>
        </p:nvSpPr>
        <p:spPr>
          <a:xfrm>
            <a:off x="4532331" y="1820102"/>
            <a:ext cx="0" cy="13938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3"/>
          <p:cNvSpPr/>
          <p:nvPr/>
        </p:nvSpPr>
        <p:spPr>
          <a:xfrm>
            <a:off x="4532331" y="1806150"/>
            <a:ext cx="0" cy="13938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3"/>
          <p:cNvSpPr/>
          <p:nvPr/>
        </p:nvSpPr>
        <p:spPr>
          <a:xfrm>
            <a:off x="214528" y="1964651"/>
            <a:ext cx="59613" cy="5961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3"/>
          <p:cNvSpPr/>
          <p:nvPr/>
        </p:nvSpPr>
        <p:spPr>
          <a:xfrm>
            <a:off x="214528" y="2154440"/>
            <a:ext cx="59613" cy="5961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8" name="Google Shape;278;p3"/>
          <p:cNvSpPr/>
          <p:nvPr/>
        </p:nvSpPr>
        <p:spPr>
          <a:xfrm>
            <a:off x="214528" y="2344229"/>
            <a:ext cx="59613" cy="5961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9" name="Google Shape;279;p3"/>
          <p:cNvSpPr txBox="1"/>
          <p:nvPr/>
        </p:nvSpPr>
        <p:spPr>
          <a:xfrm>
            <a:off x="324700" y="1849625"/>
            <a:ext cx="15663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l’intégrité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2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la confidentialité  </a:t>
            </a:r>
            <a:br>
              <a:rPr lang="en-US" sz="1000">
                <a:latin typeface="Tahoma"/>
                <a:ea typeface="Tahoma"/>
                <a:cs typeface="Tahoma"/>
                <a:sym typeface="Tahoma"/>
              </a:rPr>
            </a:b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la disponibilité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p3"/>
          <p:cNvSpPr/>
          <p:nvPr/>
        </p:nvSpPr>
        <p:spPr>
          <a:xfrm>
            <a:off x="2476360" y="2014918"/>
            <a:ext cx="59613" cy="5961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3"/>
          <p:cNvSpPr/>
          <p:nvPr/>
        </p:nvSpPr>
        <p:spPr>
          <a:xfrm>
            <a:off x="2476360" y="2356535"/>
            <a:ext cx="59613" cy="5961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3"/>
          <p:cNvSpPr txBox="1"/>
          <p:nvPr/>
        </p:nvSpPr>
        <p:spPr>
          <a:xfrm>
            <a:off x="2586532" y="1937834"/>
            <a:ext cx="1263650" cy="51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la non-répudiation et la  non-imputation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l’authentification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3" name="Google Shape;283;p3"/>
          <p:cNvSpPr txBox="1"/>
          <p:nvPr/>
        </p:nvSpPr>
        <p:spPr>
          <a:xfrm>
            <a:off x="113825" y="2524125"/>
            <a:ext cx="41682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Premiers modèles de sécurité : </a:t>
            </a:r>
            <a:r>
              <a:rPr lang="en-US" sz="1000" b="1">
                <a:latin typeface="Tahoma"/>
                <a:ea typeface="Tahoma"/>
                <a:cs typeface="Tahoma"/>
                <a:sym typeface="Tahoma"/>
              </a:rPr>
              <a:t>contrôle d’accès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1000" b="1">
                <a:latin typeface="Tahoma"/>
                <a:ea typeface="Tahoma"/>
                <a:cs typeface="Tahoma"/>
                <a:sym typeface="Tahoma"/>
              </a:rPr>
              <a:t>contrôle de flux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(1970).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4" name="Google Shape;284;p3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B08B7-393C-493C-9E6E-EB2C7C9E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68" y="1395875"/>
            <a:ext cx="2760742" cy="669000"/>
          </a:xfrm>
        </p:spPr>
        <p:txBody>
          <a:bodyPr/>
          <a:lstStyle/>
          <a:p>
            <a:r>
              <a:rPr lang="fr-FR" dirty="0"/>
              <a:t>Merci pour votre attention !</a:t>
            </a:r>
            <a:br>
              <a:rPr lang="fr-FR" dirty="0"/>
            </a:br>
            <a:r>
              <a:rPr lang="fr-FR" sz="1050" dirty="0"/>
              <a:t>denisseal82@gmail.com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8A9817-31BE-4F65-88CC-862F8C0FE5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1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5"/>
          <p:cNvSpPr txBox="1"/>
          <p:nvPr/>
        </p:nvSpPr>
        <p:spPr>
          <a:xfrm>
            <a:off x="1778234" y="-15239"/>
            <a:ext cx="482404" cy="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Introduction</a:t>
            </a:r>
            <a:endParaRPr sz="5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1" name="Google Shape;291;p5"/>
          <p:cNvSpPr/>
          <p:nvPr/>
        </p:nvSpPr>
        <p:spPr>
          <a:xfrm>
            <a:off x="2303995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5"/>
          <p:cNvSpPr txBox="1"/>
          <p:nvPr/>
        </p:nvSpPr>
        <p:spPr>
          <a:xfrm>
            <a:off x="2347531" y="-15239"/>
            <a:ext cx="585291" cy="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 err="1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Problématique</a:t>
            </a:r>
            <a:endParaRPr sz="5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3" name="Google Shape;293;p5"/>
          <p:cNvSpPr/>
          <p:nvPr/>
        </p:nvSpPr>
        <p:spPr>
          <a:xfrm>
            <a:off x="75730" y="1033284"/>
            <a:ext cx="4456606" cy="50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5"/>
          <p:cNvSpPr/>
          <p:nvPr/>
        </p:nvSpPr>
        <p:spPr>
          <a:xfrm>
            <a:off x="126530" y="1702422"/>
            <a:ext cx="101600" cy="101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5" name="Google Shape;295;p5"/>
          <p:cNvSpPr/>
          <p:nvPr/>
        </p:nvSpPr>
        <p:spPr>
          <a:xfrm>
            <a:off x="177330" y="1689722"/>
            <a:ext cx="4405743" cy="11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5"/>
          <p:cNvSpPr/>
          <p:nvPr/>
        </p:nvSpPr>
        <p:spPr>
          <a:xfrm>
            <a:off x="4532336" y="914298"/>
            <a:ext cx="50738" cy="7881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5"/>
          <p:cNvSpPr/>
          <p:nvPr/>
        </p:nvSpPr>
        <p:spPr>
          <a:xfrm>
            <a:off x="75729" y="1077565"/>
            <a:ext cx="4457065" cy="676275"/>
          </a:xfrm>
          <a:custGeom>
            <a:avLst/>
            <a:gdLst/>
            <a:ahLst/>
            <a:cxnLst/>
            <a:rect l="l" t="t" r="r" b="b"/>
            <a:pathLst>
              <a:path w="4457065" h="676275" extrusionOk="0">
                <a:moveTo>
                  <a:pt x="4456606" y="0"/>
                </a:moveTo>
                <a:lnTo>
                  <a:pt x="0" y="0"/>
                </a:lnTo>
                <a:lnTo>
                  <a:pt x="0" y="624856"/>
                </a:lnTo>
                <a:lnTo>
                  <a:pt x="4008" y="644581"/>
                </a:lnTo>
                <a:lnTo>
                  <a:pt x="14922" y="660734"/>
                </a:lnTo>
                <a:lnTo>
                  <a:pt x="31075" y="671648"/>
                </a:lnTo>
                <a:lnTo>
                  <a:pt x="50800" y="675657"/>
                </a:lnTo>
                <a:lnTo>
                  <a:pt x="4405806" y="675657"/>
                </a:lnTo>
                <a:lnTo>
                  <a:pt x="4425531" y="671648"/>
                </a:lnTo>
                <a:lnTo>
                  <a:pt x="4441684" y="660734"/>
                </a:lnTo>
                <a:lnTo>
                  <a:pt x="4452598" y="644581"/>
                </a:lnTo>
                <a:lnTo>
                  <a:pt x="4456606" y="62485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8" name="Google Shape;298;p5"/>
          <p:cNvSpPr/>
          <p:nvPr/>
        </p:nvSpPr>
        <p:spPr>
          <a:xfrm>
            <a:off x="4532336" y="952396"/>
            <a:ext cx="0" cy="769620"/>
          </a:xfrm>
          <a:custGeom>
            <a:avLst/>
            <a:gdLst/>
            <a:ahLst/>
            <a:cxnLst/>
            <a:rect l="l" t="t" r="r" b="b"/>
            <a:pathLst>
              <a:path w="120000" h="769619" extrusionOk="0">
                <a:moveTo>
                  <a:pt x="0" y="76907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9" name="Google Shape;299;p5"/>
          <p:cNvSpPr/>
          <p:nvPr/>
        </p:nvSpPr>
        <p:spPr>
          <a:xfrm>
            <a:off x="4532336" y="939696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0" name="Google Shape;300;p5"/>
          <p:cNvSpPr/>
          <p:nvPr/>
        </p:nvSpPr>
        <p:spPr>
          <a:xfrm>
            <a:off x="4532336" y="926996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5"/>
          <p:cNvSpPr/>
          <p:nvPr/>
        </p:nvSpPr>
        <p:spPr>
          <a:xfrm>
            <a:off x="4532336" y="914296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5"/>
          <p:cNvSpPr/>
          <p:nvPr/>
        </p:nvSpPr>
        <p:spPr>
          <a:xfrm>
            <a:off x="256705" y="1128598"/>
            <a:ext cx="59613" cy="5961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5"/>
          <p:cNvSpPr/>
          <p:nvPr/>
        </p:nvSpPr>
        <p:spPr>
          <a:xfrm>
            <a:off x="256705" y="1470215"/>
            <a:ext cx="59613" cy="5961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5"/>
          <p:cNvSpPr txBox="1"/>
          <p:nvPr/>
        </p:nvSpPr>
        <p:spPr>
          <a:xfrm>
            <a:off x="113830" y="813937"/>
            <a:ext cx="4276725" cy="90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C1919"/>
                </a:solidFill>
                <a:latin typeface="Tahoma"/>
                <a:ea typeface="Tahoma"/>
                <a:cs typeface="Tahoma"/>
                <a:sym typeface="Tahoma"/>
              </a:rPr>
              <a:t>Aujourd’hui, la majorité des problèmes de sécurité sont 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5080" lvl="0" indent="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issus d’erreurs et de mauvaises définitions dans le processus d’ingénierie des  systèmes.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11176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provoqués à cause du passage informel des besoins vers la définition de la  politique de sécurité.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5" name="Google Shape;305;p5"/>
          <p:cNvSpPr txBox="1"/>
          <p:nvPr/>
        </p:nvSpPr>
        <p:spPr>
          <a:xfrm>
            <a:off x="155054" y="2043512"/>
            <a:ext cx="4299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marR="0" lvl="0" indent="0" algn="ctr" rtl="0">
              <a:lnSpc>
                <a:spcPct val="1078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Qu’utiliser pour aborder ces problèmes ? 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8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Arial"/>
                <a:ea typeface="Arial"/>
                <a:cs typeface="Arial"/>
                <a:sym typeface="Arial"/>
              </a:rPr>
              <a:t>IDM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en-US" sz="1800" i="1">
                <a:latin typeface="Arial"/>
                <a:ea typeface="Arial"/>
                <a:cs typeface="Arial"/>
                <a:sym typeface="Arial"/>
              </a:rPr>
              <a:t>MDA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2" name="Google Shape;312;p7"/>
          <p:cNvSpPr txBox="1"/>
          <p:nvPr/>
        </p:nvSpPr>
        <p:spPr>
          <a:xfrm>
            <a:off x="1765593" y="-7730"/>
            <a:ext cx="495045" cy="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Introduction</a:t>
            </a:r>
            <a:endParaRPr sz="5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2303995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7"/>
          <p:cNvSpPr txBox="1"/>
          <p:nvPr/>
        </p:nvSpPr>
        <p:spPr>
          <a:xfrm>
            <a:off x="2347531" y="-28206"/>
            <a:ext cx="581077" cy="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Problématique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-470" y="467837"/>
            <a:ext cx="4456500" cy="50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7"/>
          <p:cNvSpPr/>
          <p:nvPr/>
        </p:nvSpPr>
        <p:spPr>
          <a:xfrm>
            <a:off x="126530" y="1738091"/>
            <a:ext cx="101700" cy="101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7"/>
          <p:cNvSpPr/>
          <p:nvPr/>
        </p:nvSpPr>
        <p:spPr>
          <a:xfrm>
            <a:off x="177330" y="1725391"/>
            <a:ext cx="4405800" cy="11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7"/>
          <p:cNvSpPr/>
          <p:nvPr/>
        </p:nvSpPr>
        <p:spPr>
          <a:xfrm>
            <a:off x="4532336" y="653651"/>
            <a:ext cx="50700" cy="10845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7"/>
          <p:cNvSpPr/>
          <p:nvPr/>
        </p:nvSpPr>
        <p:spPr>
          <a:xfrm>
            <a:off x="-471" y="512102"/>
            <a:ext cx="4457065" cy="972185"/>
          </a:xfrm>
          <a:custGeom>
            <a:avLst/>
            <a:gdLst/>
            <a:ahLst/>
            <a:cxnLst/>
            <a:rect l="l" t="t" r="r" b="b"/>
            <a:pathLst>
              <a:path w="4457065" h="972185" extrusionOk="0">
                <a:moveTo>
                  <a:pt x="4456606" y="0"/>
                </a:moveTo>
                <a:lnTo>
                  <a:pt x="0" y="0"/>
                </a:lnTo>
                <a:lnTo>
                  <a:pt x="0" y="921189"/>
                </a:lnTo>
                <a:lnTo>
                  <a:pt x="4008" y="940914"/>
                </a:lnTo>
                <a:lnTo>
                  <a:pt x="14922" y="957066"/>
                </a:lnTo>
                <a:lnTo>
                  <a:pt x="31075" y="967981"/>
                </a:lnTo>
                <a:lnTo>
                  <a:pt x="50800" y="971989"/>
                </a:lnTo>
                <a:lnTo>
                  <a:pt x="4405806" y="971989"/>
                </a:lnTo>
                <a:lnTo>
                  <a:pt x="4425531" y="967981"/>
                </a:lnTo>
                <a:lnTo>
                  <a:pt x="4441684" y="957066"/>
                </a:lnTo>
                <a:lnTo>
                  <a:pt x="4452598" y="940914"/>
                </a:lnTo>
                <a:lnTo>
                  <a:pt x="4456606" y="9211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7"/>
          <p:cNvSpPr/>
          <p:nvPr/>
        </p:nvSpPr>
        <p:spPr>
          <a:xfrm>
            <a:off x="4532336" y="691733"/>
            <a:ext cx="0" cy="1065530"/>
          </a:xfrm>
          <a:custGeom>
            <a:avLst/>
            <a:gdLst/>
            <a:ahLst/>
            <a:cxnLst/>
            <a:rect l="l" t="t" r="r" b="b"/>
            <a:pathLst>
              <a:path w="120000" h="1065530" extrusionOk="0">
                <a:moveTo>
                  <a:pt x="0" y="106540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7"/>
          <p:cNvSpPr/>
          <p:nvPr/>
        </p:nvSpPr>
        <p:spPr>
          <a:xfrm>
            <a:off x="4532336" y="679033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2" name="Google Shape;322;p7"/>
          <p:cNvSpPr/>
          <p:nvPr/>
        </p:nvSpPr>
        <p:spPr>
          <a:xfrm>
            <a:off x="4532336" y="666333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3" name="Google Shape;323;p7"/>
          <p:cNvSpPr/>
          <p:nvPr/>
        </p:nvSpPr>
        <p:spPr>
          <a:xfrm>
            <a:off x="4532336" y="653633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4" name="Google Shape;324;p7"/>
          <p:cNvSpPr/>
          <p:nvPr/>
        </p:nvSpPr>
        <p:spPr>
          <a:xfrm>
            <a:off x="180505" y="568459"/>
            <a:ext cx="59700" cy="59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5" name="Google Shape;325;p7"/>
          <p:cNvSpPr/>
          <p:nvPr/>
        </p:nvSpPr>
        <p:spPr>
          <a:xfrm>
            <a:off x="180505" y="758248"/>
            <a:ext cx="59700" cy="59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6" name="Google Shape;326;p7"/>
          <p:cNvSpPr/>
          <p:nvPr/>
        </p:nvSpPr>
        <p:spPr>
          <a:xfrm>
            <a:off x="180505" y="948037"/>
            <a:ext cx="59700" cy="59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7" name="Google Shape;327;p7"/>
          <p:cNvSpPr/>
          <p:nvPr/>
        </p:nvSpPr>
        <p:spPr>
          <a:xfrm>
            <a:off x="180505" y="1137826"/>
            <a:ext cx="59700" cy="59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8" name="Google Shape;328;p7"/>
          <p:cNvSpPr txBox="1"/>
          <p:nvPr/>
        </p:nvSpPr>
        <p:spPr>
          <a:xfrm>
            <a:off x="37625" y="333386"/>
            <a:ext cx="4610100" cy="121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000" dirty="0" err="1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sécurité</a:t>
            </a:r>
            <a:r>
              <a:rPr lang="en-US" sz="1000" dirty="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dirigée</a:t>
            </a:r>
            <a:r>
              <a:rPr lang="en-US" sz="1000" dirty="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 par les </a:t>
            </a:r>
            <a:r>
              <a:rPr lang="en-US" sz="1000" dirty="0" err="1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modèles</a:t>
            </a:r>
            <a:endParaRPr sz="1000" dirty="0">
              <a:latin typeface="Tahoma"/>
              <a:ea typeface="Tahoma"/>
              <a:cs typeface="Tahoma"/>
              <a:sym typeface="Tahoma"/>
            </a:endParaRPr>
          </a:p>
          <a:p>
            <a:pPr marL="265430" marR="488315" lvl="0" indent="0" algn="l" rtl="0">
              <a:lnSpc>
                <a:spcPct val="1245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approches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basées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sur UML (</a:t>
            </a:r>
            <a:r>
              <a:rPr lang="en-US" sz="1000" i="1" dirty="0" err="1">
                <a:latin typeface="Arial"/>
                <a:ea typeface="Arial"/>
                <a:cs typeface="Arial"/>
                <a:sym typeface="Arial"/>
              </a:rPr>
              <a:t>UMLsec</a:t>
            </a:r>
            <a:r>
              <a:rPr lang="en-US" sz="10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i="1" dirty="0" err="1">
                <a:latin typeface="Arial"/>
                <a:ea typeface="Arial"/>
                <a:cs typeface="Arial"/>
                <a:sym typeface="Arial"/>
              </a:rPr>
              <a:t>SecureUML</a:t>
            </a:r>
            <a:r>
              <a:rPr lang="en-US" sz="1000" i="1" dirty="0">
                <a:latin typeface="Arial"/>
                <a:ea typeface="Arial"/>
                <a:cs typeface="Arial"/>
                <a:sym typeface="Arial"/>
              </a:rPr>
              <a:t>, SECTET, ...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)  Les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approches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orientées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aspects (</a:t>
            </a:r>
            <a:r>
              <a:rPr lang="en-US" sz="1000" i="1" dirty="0" err="1">
                <a:latin typeface="Arial"/>
                <a:ea typeface="Arial"/>
                <a:cs typeface="Arial"/>
                <a:sym typeface="Arial"/>
              </a:rPr>
              <a:t>Contrôle</a:t>
            </a:r>
            <a:r>
              <a:rPr lang="en-US" sz="10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1" dirty="0" err="1">
                <a:latin typeface="Arial"/>
                <a:ea typeface="Arial"/>
                <a:cs typeface="Arial"/>
                <a:sym typeface="Arial"/>
              </a:rPr>
              <a:t>d’accès</a:t>
            </a:r>
            <a:r>
              <a:rPr lang="en-US" sz="10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i="1" dirty="0" err="1">
                <a:latin typeface="Arial"/>
                <a:ea typeface="Arial"/>
                <a:cs typeface="Arial"/>
                <a:sym typeface="Arial"/>
              </a:rPr>
              <a:t>composables</a:t>
            </a:r>
            <a:r>
              <a:rPr lang="en-US" sz="1000" i="1" dirty="0">
                <a:latin typeface="Arial"/>
                <a:ea typeface="Arial"/>
                <a:cs typeface="Arial"/>
                <a:sym typeface="Arial"/>
              </a:rPr>
              <a:t>, ...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)</a:t>
            </a:r>
            <a:endParaRPr sz="1000" dirty="0">
              <a:latin typeface="Tahoma"/>
              <a:ea typeface="Tahoma"/>
              <a:cs typeface="Tahoma"/>
              <a:sym typeface="Tahoma"/>
            </a:endParaRPr>
          </a:p>
          <a:p>
            <a:pPr marL="265430" marR="5080" lvl="0" indent="0" algn="l" rtl="0">
              <a:lnSpc>
                <a:spcPct val="12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approches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orientées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buts (</a:t>
            </a:r>
            <a:r>
              <a:rPr lang="en-US" sz="1000" i="1" dirty="0">
                <a:latin typeface="Arial"/>
                <a:ea typeface="Arial"/>
                <a:cs typeface="Arial"/>
                <a:sym typeface="Arial"/>
              </a:rPr>
              <a:t>Secure </a:t>
            </a:r>
            <a:r>
              <a:rPr lang="en-US" sz="1000" i="1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00" i="1" dirty="0">
                <a:latin typeface="Arial"/>
                <a:ea typeface="Arial"/>
                <a:cs typeface="Arial"/>
                <a:sym typeface="Arial"/>
              </a:rPr>
              <a:t>*, </a:t>
            </a:r>
            <a:r>
              <a:rPr lang="en-US" sz="1000" i="1" dirty="0" err="1">
                <a:latin typeface="Arial"/>
                <a:ea typeface="Arial"/>
                <a:cs typeface="Arial"/>
                <a:sym typeface="Arial"/>
              </a:rPr>
              <a:t>KAOS+obstacles</a:t>
            </a:r>
            <a:r>
              <a:rPr lang="en-US" sz="1000" i="1" dirty="0">
                <a:latin typeface="Arial"/>
                <a:ea typeface="Arial"/>
                <a:cs typeface="Arial"/>
                <a:sym typeface="Arial"/>
              </a:rPr>
              <a:t>, Secure </a:t>
            </a:r>
            <a:r>
              <a:rPr lang="en-US" sz="1000" i="1" dirty="0" err="1">
                <a:latin typeface="Arial"/>
                <a:ea typeface="Arial"/>
                <a:cs typeface="Arial"/>
                <a:sym typeface="Arial"/>
              </a:rPr>
              <a:t>Tropos</a:t>
            </a:r>
            <a:r>
              <a:rPr lang="en-US" sz="1000" i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 Les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approches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basées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sur les “problem frames” (</a:t>
            </a:r>
            <a:r>
              <a:rPr lang="en-US" sz="1000" i="1" dirty="0">
                <a:latin typeface="Arial"/>
                <a:ea typeface="Arial"/>
                <a:cs typeface="Arial"/>
                <a:sym typeface="Arial"/>
              </a:rPr>
              <a:t>SEPP, SREF, ...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)</a:t>
            </a:r>
            <a:endParaRPr sz="1000" dirty="0"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None/>
            </a:pPr>
            <a:r>
              <a:rPr lang="en-US" sz="1000" b="1" dirty="0">
                <a:latin typeface="Tahoma"/>
                <a:ea typeface="Tahoma"/>
                <a:cs typeface="Tahoma"/>
                <a:sym typeface="Tahoma"/>
              </a:rPr>
              <a:t>Conclusion 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Aucune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ces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approches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ne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s’appuie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complètement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sur IDM + MDA.</a:t>
            </a:r>
            <a:endParaRPr sz="1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75730" y="2248006"/>
            <a:ext cx="4456500" cy="50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1" name="Google Shape;331;p7"/>
          <p:cNvSpPr/>
          <p:nvPr/>
        </p:nvSpPr>
        <p:spPr>
          <a:xfrm>
            <a:off x="126530" y="2955091"/>
            <a:ext cx="101700" cy="101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7"/>
          <p:cNvSpPr/>
          <p:nvPr/>
        </p:nvSpPr>
        <p:spPr>
          <a:xfrm>
            <a:off x="177330" y="2942391"/>
            <a:ext cx="4405800" cy="11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3" name="Google Shape;333;p7"/>
          <p:cNvSpPr/>
          <p:nvPr/>
        </p:nvSpPr>
        <p:spPr>
          <a:xfrm>
            <a:off x="4532336" y="2129020"/>
            <a:ext cx="50700" cy="8262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4" name="Google Shape;334;p7"/>
          <p:cNvSpPr/>
          <p:nvPr/>
        </p:nvSpPr>
        <p:spPr>
          <a:xfrm>
            <a:off x="75729" y="2292276"/>
            <a:ext cx="4457065" cy="713739"/>
          </a:xfrm>
          <a:custGeom>
            <a:avLst/>
            <a:gdLst/>
            <a:ahLst/>
            <a:cxnLst/>
            <a:rect l="l" t="t" r="r" b="b"/>
            <a:pathLst>
              <a:path w="4457065" h="713739" extrusionOk="0">
                <a:moveTo>
                  <a:pt x="4456606" y="0"/>
                </a:moveTo>
                <a:lnTo>
                  <a:pt x="0" y="0"/>
                </a:lnTo>
                <a:lnTo>
                  <a:pt x="0" y="662815"/>
                </a:lnTo>
                <a:lnTo>
                  <a:pt x="4008" y="682539"/>
                </a:lnTo>
                <a:lnTo>
                  <a:pt x="14922" y="698692"/>
                </a:lnTo>
                <a:lnTo>
                  <a:pt x="31075" y="709606"/>
                </a:lnTo>
                <a:lnTo>
                  <a:pt x="50800" y="713615"/>
                </a:lnTo>
                <a:lnTo>
                  <a:pt x="4405806" y="713615"/>
                </a:lnTo>
                <a:lnTo>
                  <a:pt x="4425531" y="709606"/>
                </a:lnTo>
                <a:lnTo>
                  <a:pt x="4441684" y="698692"/>
                </a:lnTo>
                <a:lnTo>
                  <a:pt x="4452598" y="682539"/>
                </a:lnTo>
                <a:lnTo>
                  <a:pt x="4456606" y="66281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5" name="Google Shape;335;p7"/>
          <p:cNvSpPr/>
          <p:nvPr/>
        </p:nvSpPr>
        <p:spPr>
          <a:xfrm>
            <a:off x="4532336" y="2167107"/>
            <a:ext cx="0" cy="807085"/>
          </a:xfrm>
          <a:custGeom>
            <a:avLst/>
            <a:gdLst/>
            <a:ahLst/>
            <a:cxnLst/>
            <a:rect l="l" t="t" r="r" b="b"/>
            <a:pathLst>
              <a:path w="120000" h="807085" extrusionOk="0">
                <a:moveTo>
                  <a:pt x="0" y="807033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6" name="Google Shape;336;p7"/>
          <p:cNvSpPr/>
          <p:nvPr/>
        </p:nvSpPr>
        <p:spPr>
          <a:xfrm>
            <a:off x="4532336" y="2154407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7" name="Google Shape;337;p7"/>
          <p:cNvSpPr/>
          <p:nvPr/>
        </p:nvSpPr>
        <p:spPr>
          <a:xfrm>
            <a:off x="4532336" y="2141707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8" name="Google Shape;338;p7"/>
          <p:cNvSpPr/>
          <p:nvPr/>
        </p:nvSpPr>
        <p:spPr>
          <a:xfrm>
            <a:off x="4532336" y="2129007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9" name="Google Shape;339;p7"/>
          <p:cNvSpPr/>
          <p:nvPr/>
        </p:nvSpPr>
        <p:spPr>
          <a:xfrm>
            <a:off x="256705" y="2343320"/>
            <a:ext cx="59700" cy="59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0" name="Google Shape;340;p7"/>
          <p:cNvSpPr/>
          <p:nvPr/>
        </p:nvSpPr>
        <p:spPr>
          <a:xfrm>
            <a:off x="256705" y="2533108"/>
            <a:ext cx="59700" cy="59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1" name="Google Shape;341;p7"/>
          <p:cNvSpPr/>
          <p:nvPr/>
        </p:nvSpPr>
        <p:spPr>
          <a:xfrm>
            <a:off x="256705" y="2874726"/>
            <a:ext cx="59700" cy="597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4" name="Google Shape;354;p7"/>
          <p:cNvSpPr txBox="1"/>
          <p:nvPr/>
        </p:nvSpPr>
        <p:spPr>
          <a:xfrm>
            <a:off x="113830" y="2003902"/>
            <a:ext cx="4335000" cy="148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Objectifs</a:t>
            </a:r>
            <a:r>
              <a:rPr lang="en-US" sz="1000" dirty="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 du travail de recherche :</a:t>
            </a:r>
            <a:endParaRPr sz="1000" dirty="0">
              <a:latin typeface="Tahoma"/>
              <a:ea typeface="Tahoma"/>
              <a:cs typeface="Tahoma"/>
              <a:sym typeface="Tahoma"/>
            </a:endParaRPr>
          </a:p>
          <a:p>
            <a:pPr marL="265430" marR="0" lvl="0" indent="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intégrer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les aspects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sécurité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au plus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tôt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dans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l’ingénierie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des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systèmes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,</a:t>
            </a:r>
            <a:endParaRPr sz="1000" dirty="0">
              <a:latin typeface="Tahoma"/>
              <a:ea typeface="Tahoma"/>
              <a:cs typeface="Tahoma"/>
              <a:sym typeface="Tahoma"/>
            </a:endParaRPr>
          </a:p>
          <a:p>
            <a:pPr marL="265430" marR="5080" lvl="0" indent="0" algn="l" rtl="0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définir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processus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d’ingénierie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basé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sur IDM + MDA qui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permet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d’intégrer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 les aspects de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sécurité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,</a:t>
            </a:r>
            <a:endParaRPr sz="1000" dirty="0">
              <a:latin typeface="Tahoma"/>
              <a:ea typeface="Tahoma"/>
              <a:cs typeface="Tahoma"/>
              <a:sym typeface="Tahoma"/>
            </a:endParaRPr>
          </a:p>
          <a:p>
            <a:pPr marL="265430" marR="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évaluer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la politique de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sécurité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à un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haut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niveau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 dirty="0" err="1">
                <a:latin typeface="Tahoma"/>
                <a:ea typeface="Tahoma"/>
                <a:cs typeface="Tahoma"/>
                <a:sym typeface="Tahoma"/>
              </a:rPr>
              <a:t>d’abstraction</a:t>
            </a: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sz="1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1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5" name="Google Shape;355;p7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"/>
          <p:cNvSpPr txBox="1"/>
          <p:nvPr/>
        </p:nvSpPr>
        <p:spPr>
          <a:xfrm>
            <a:off x="0" y="0"/>
            <a:ext cx="2304415" cy="116839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0" marR="4826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Approche SecAMDE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1" name="Google Shape;361;p12"/>
          <p:cNvSpPr txBox="1"/>
          <p:nvPr/>
        </p:nvSpPr>
        <p:spPr>
          <a:xfrm>
            <a:off x="2303995" y="0"/>
            <a:ext cx="2304415" cy="11683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558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SecAMDE : Introduction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75730" y="863384"/>
            <a:ext cx="4456500" cy="50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3" name="Google Shape;363;p12"/>
          <p:cNvSpPr/>
          <p:nvPr/>
        </p:nvSpPr>
        <p:spPr>
          <a:xfrm>
            <a:off x="126530" y="1539544"/>
            <a:ext cx="101700" cy="101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12"/>
          <p:cNvSpPr/>
          <p:nvPr/>
        </p:nvSpPr>
        <p:spPr>
          <a:xfrm>
            <a:off x="177330" y="1526844"/>
            <a:ext cx="4405800" cy="11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5" name="Google Shape;365;p12"/>
          <p:cNvSpPr/>
          <p:nvPr/>
        </p:nvSpPr>
        <p:spPr>
          <a:xfrm>
            <a:off x="4532336" y="744397"/>
            <a:ext cx="50700" cy="795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6" name="Google Shape;366;p12"/>
          <p:cNvSpPr/>
          <p:nvPr/>
        </p:nvSpPr>
        <p:spPr>
          <a:xfrm>
            <a:off x="75729" y="907658"/>
            <a:ext cx="4457065" cy="683260"/>
          </a:xfrm>
          <a:custGeom>
            <a:avLst/>
            <a:gdLst/>
            <a:ahLst/>
            <a:cxnLst/>
            <a:rect l="l" t="t" r="r" b="b"/>
            <a:pathLst>
              <a:path w="4457065" h="683260" extrusionOk="0">
                <a:moveTo>
                  <a:pt x="4456606" y="0"/>
                </a:moveTo>
                <a:lnTo>
                  <a:pt x="0" y="0"/>
                </a:lnTo>
                <a:lnTo>
                  <a:pt x="0" y="631886"/>
                </a:lnTo>
                <a:lnTo>
                  <a:pt x="4008" y="651610"/>
                </a:lnTo>
                <a:lnTo>
                  <a:pt x="14922" y="667763"/>
                </a:lnTo>
                <a:lnTo>
                  <a:pt x="31075" y="678678"/>
                </a:lnTo>
                <a:lnTo>
                  <a:pt x="50800" y="682686"/>
                </a:lnTo>
                <a:lnTo>
                  <a:pt x="4405806" y="682686"/>
                </a:lnTo>
                <a:lnTo>
                  <a:pt x="4425531" y="678678"/>
                </a:lnTo>
                <a:lnTo>
                  <a:pt x="4441684" y="667763"/>
                </a:lnTo>
                <a:lnTo>
                  <a:pt x="4452598" y="651610"/>
                </a:lnTo>
                <a:lnTo>
                  <a:pt x="4456606" y="6318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7" name="Google Shape;367;p12"/>
          <p:cNvSpPr/>
          <p:nvPr/>
        </p:nvSpPr>
        <p:spPr>
          <a:xfrm>
            <a:off x="4532336" y="782489"/>
            <a:ext cx="0" cy="776605"/>
          </a:xfrm>
          <a:custGeom>
            <a:avLst/>
            <a:gdLst/>
            <a:ahLst/>
            <a:cxnLst/>
            <a:rect l="l" t="t" r="r" b="b"/>
            <a:pathLst>
              <a:path w="120000" h="776605" extrusionOk="0">
                <a:moveTo>
                  <a:pt x="0" y="77610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12"/>
          <p:cNvSpPr/>
          <p:nvPr/>
        </p:nvSpPr>
        <p:spPr>
          <a:xfrm>
            <a:off x="4532336" y="769789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6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" name="Google Shape;369;p12"/>
          <p:cNvSpPr/>
          <p:nvPr/>
        </p:nvSpPr>
        <p:spPr>
          <a:xfrm>
            <a:off x="4532336" y="757089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6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0" name="Google Shape;370;p12"/>
          <p:cNvSpPr/>
          <p:nvPr/>
        </p:nvSpPr>
        <p:spPr>
          <a:xfrm>
            <a:off x="4532336" y="744389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69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1" name="Google Shape;371;p12"/>
          <p:cNvSpPr/>
          <p:nvPr/>
        </p:nvSpPr>
        <p:spPr>
          <a:xfrm>
            <a:off x="256705" y="958697"/>
            <a:ext cx="59700" cy="59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2" name="Google Shape;372;p12"/>
          <p:cNvSpPr/>
          <p:nvPr/>
        </p:nvSpPr>
        <p:spPr>
          <a:xfrm>
            <a:off x="256705" y="1300315"/>
            <a:ext cx="59700" cy="59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3" name="Google Shape;373;p12"/>
          <p:cNvSpPr txBox="1"/>
          <p:nvPr/>
        </p:nvSpPr>
        <p:spPr>
          <a:xfrm>
            <a:off x="113830" y="644011"/>
            <a:ext cx="41721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SecAMDE </a:t>
            </a:r>
            <a:r>
              <a:rPr lang="en-US" sz="100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est une approche ..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76200" lvl="0" indent="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générique qui permet </a:t>
            </a:r>
            <a:r>
              <a:rPr lang="en-US" sz="1000" b="1" i="1">
                <a:latin typeface="Lucida Sans"/>
                <a:ea typeface="Lucida Sans"/>
                <a:cs typeface="Lucida Sans"/>
                <a:sym typeface="Lucida Sans"/>
              </a:rPr>
              <a:t>d’identifier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000" b="1" i="1">
                <a:latin typeface="Lucida Sans"/>
                <a:ea typeface="Lucida Sans"/>
                <a:cs typeface="Lucida Sans"/>
                <a:sym typeface="Lucida Sans"/>
              </a:rPr>
              <a:t>concevoir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et </a:t>
            </a:r>
            <a:r>
              <a:rPr lang="en-US" sz="1000" b="1" i="1">
                <a:latin typeface="Lucida Sans"/>
                <a:ea typeface="Lucida Sans"/>
                <a:cs typeface="Lucida Sans"/>
                <a:sym typeface="Lucida Sans"/>
              </a:rPr>
              <a:t>évaluer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des aspects de  sécurité au plus tôt dans l’ingénierie des systèmes.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508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basée sur IDM (modèles) et MDA (processus d’ingénierie : niveau CIM et  niveau PIM).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4" name="Google Shape;374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1854164"/>
            <a:ext cx="4305299" cy="94506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2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"/>
          <p:cNvSpPr txBox="1"/>
          <p:nvPr/>
        </p:nvSpPr>
        <p:spPr>
          <a:xfrm>
            <a:off x="0" y="0"/>
            <a:ext cx="2304415" cy="116839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0" marR="4826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2303995" y="0"/>
            <a:ext cx="2304415" cy="11683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558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MoDELO : Introduction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126530" y="1898192"/>
            <a:ext cx="101600" cy="10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3" name="Google Shape;383;p16"/>
          <p:cNvSpPr/>
          <p:nvPr/>
        </p:nvSpPr>
        <p:spPr>
          <a:xfrm>
            <a:off x="75730" y="1140295"/>
            <a:ext cx="4507344" cy="16396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4" name="Google Shape;384;p16"/>
          <p:cNvSpPr/>
          <p:nvPr/>
        </p:nvSpPr>
        <p:spPr>
          <a:xfrm>
            <a:off x="177330" y="1885492"/>
            <a:ext cx="4405743" cy="11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5" name="Google Shape;385;p16"/>
          <p:cNvSpPr/>
          <p:nvPr/>
        </p:nvSpPr>
        <p:spPr>
          <a:xfrm>
            <a:off x="4532336" y="1191092"/>
            <a:ext cx="50738" cy="7071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6" name="Google Shape;386;p16"/>
          <p:cNvSpPr/>
          <p:nvPr/>
        </p:nvSpPr>
        <p:spPr>
          <a:xfrm>
            <a:off x="75729" y="1297938"/>
            <a:ext cx="4457065" cy="651510"/>
          </a:xfrm>
          <a:custGeom>
            <a:avLst/>
            <a:gdLst/>
            <a:ahLst/>
            <a:cxnLst/>
            <a:rect l="l" t="t" r="r" b="b"/>
            <a:pathLst>
              <a:path w="4457065" h="651510" extrusionOk="0">
                <a:moveTo>
                  <a:pt x="4456606" y="0"/>
                </a:moveTo>
                <a:lnTo>
                  <a:pt x="0" y="0"/>
                </a:lnTo>
                <a:lnTo>
                  <a:pt x="0" y="600254"/>
                </a:lnTo>
                <a:lnTo>
                  <a:pt x="4008" y="619979"/>
                </a:lnTo>
                <a:lnTo>
                  <a:pt x="14922" y="636132"/>
                </a:lnTo>
                <a:lnTo>
                  <a:pt x="31075" y="647046"/>
                </a:lnTo>
                <a:lnTo>
                  <a:pt x="50800" y="651054"/>
                </a:lnTo>
                <a:lnTo>
                  <a:pt x="4405806" y="651054"/>
                </a:lnTo>
                <a:lnTo>
                  <a:pt x="4425531" y="647046"/>
                </a:lnTo>
                <a:lnTo>
                  <a:pt x="4441684" y="636132"/>
                </a:lnTo>
                <a:lnTo>
                  <a:pt x="4452598" y="619979"/>
                </a:lnTo>
                <a:lnTo>
                  <a:pt x="4456606" y="6002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7" name="Google Shape;387;p16"/>
          <p:cNvSpPr/>
          <p:nvPr/>
        </p:nvSpPr>
        <p:spPr>
          <a:xfrm>
            <a:off x="4532336" y="1178392"/>
            <a:ext cx="0" cy="739140"/>
          </a:xfrm>
          <a:custGeom>
            <a:avLst/>
            <a:gdLst/>
            <a:ahLst/>
            <a:cxnLst/>
            <a:rect l="l" t="t" r="r" b="b"/>
            <a:pathLst>
              <a:path w="120000" h="739139" extrusionOk="0">
                <a:moveTo>
                  <a:pt x="0" y="73885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8" name="Google Shape;388;p16"/>
          <p:cNvSpPr/>
          <p:nvPr/>
        </p:nvSpPr>
        <p:spPr>
          <a:xfrm>
            <a:off x="4532336" y="1165692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9" name="Google Shape;389;p16"/>
          <p:cNvSpPr/>
          <p:nvPr/>
        </p:nvSpPr>
        <p:spPr>
          <a:xfrm>
            <a:off x="4532336" y="1152992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0" name="Google Shape;390;p16"/>
          <p:cNvSpPr/>
          <p:nvPr/>
        </p:nvSpPr>
        <p:spPr>
          <a:xfrm>
            <a:off x="4532336" y="1140292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1" name="Google Shape;391;p16"/>
          <p:cNvSpPr/>
          <p:nvPr/>
        </p:nvSpPr>
        <p:spPr>
          <a:xfrm>
            <a:off x="256705" y="1348968"/>
            <a:ext cx="59613" cy="5961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2" name="Google Shape;392;p16"/>
          <p:cNvSpPr/>
          <p:nvPr/>
        </p:nvSpPr>
        <p:spPr>
          <a:xfrm>
            <a:off x="256705" y="1842427"/>
            <a:ext cx="59613" cy="5961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3" name="Google Shape;393;p16"/>
          <p:cNvSpPr txBox="1"/>
          <p:nvPr/>
        </p:nvSpPr>
        <p:spPr>
          <a:xfrm>
            <a:off x="113830" y="1045547"/>
            <a:ext cx="3988435" cy="89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MoDELO </a:t>
            </a:r>
            <a:r>
              <a:rPr lang="en-US" sz="100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est une méthode ..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5080" lvl="0" indent="0" algn="l" rtl="0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basée sur l’approche SecAMDE qui permet </a:t>
            </a:r>
            <a:r>
              <a:rPr lang="en-US" sz="1000" b="1" i="1">
                <a:latin typeface="Lucida Sans"/>
                <a:ea typeface="Lucida Sans"/>
                <a:cs typeface="Lucida Sans"/>
                <a:sym typeface="Lucida Sans"/>
              </a:rPr>
              <a:t>d’identifier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000" b="1" i="1">
                <a:latin typeface="Lucida Sans"/>
                <a:ea typeface="Lucida Sans"/>
                <a:cs typeface="Lucida Sans"/>
                <a:sym typeface="Lucida Sans"/>
              </a:rPr>
              <a:t>concevoir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et  </a:t>
            </a:r>
            <a:r>
              <a:rPr lang="en-US" sz="1000" b="1" i="1">
                <a:latin typeface="Lucida Sans"/>
                <a:ea typeface="Lucida Sans"/>
                <a:cs typeface="Lucida Sans"/>
                <a:sym typeface="Lucida Sans"/>
              </a:rPr>
              <a:t>évaluer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des aspects de </a:t>
            </a:r>
            <a:r>
              <a:rPr lang="en-US" sz="1000" b="1" i="1">
                <a:latin typeface="Lucida Sans"/>
                <a:ea typeface="Lucida Sans"/>
                <a:cs typeface="Lucida Sans"/>
                <a:sym typeface="Lucida Sans"/>
              </a:rPr>
              <a:t>contrôle d’accès/d’usages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au plus tôt dans  l’ingénierie des systèmes.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0" lvl="0" indent="0" algn="l" rtl="0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basée sur le modèle de contrôle d’accès OrBAC.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4" name="Google Shape;394;p16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"/>
          <p:cNvSpPr/>
          <p:nvPr/>
        </p:nvSpPr>
        <p:spPr>
          <a:xfrm>
            <a:off x="0" y="0"/>
            <a:ext cx="2304415" cy="116839"/>
          </a:xfrm>
          <a:custGeom>
            <a:avLst/>
            <a:gdLst/>
            <a:ahLst/>
            <a:cxnLst/>
            <a:rect l="l" t="t" r="r" b="b"/>
            <a:pathLst>
              <a:path w="2304415" h="116839" extrusionOk="0">
                <a:moveTo>
                  <a:pt x="0" y="116687"/>
                </a:moveTo>
                <a:lnTo>
                  <a:pt x="2303995" y="116687"/>
                </a:lnTo>
                <a:lnTo>
                  <a:pt x="2303995" y="0"/>
                </a:lnTo>
                <a:lnTo>
                  <a:pt x="0" y="0"/>
                </a:lnTo>
                <a:lnTo>
                  <a:pt x="0" y="116687"/>
                </a:lnTo>
                <a:close/>
              </a:path>
            </a:pathLst>
          </a:custGeom>
          <a:solidFill>
            <a:srgbClr val="A3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0" name="Google Shape;400;p17"/>
          <p:cNvSpPr txBox="1"/>
          <p:nvPr/>
        </p:nvSpPr>
        <p:spPr>
          <a:xfrm>
            <a:off x="1697761" y="0"/>
            <a:ext cx="2910840" cy="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Méthode MoDELO </a:t>
            </a:r>
            <a:r>
              <a:rPr lang="en-US" sz="500">
                <a:solidFill>
                  <a:srgbClr val="7A0000"/>
                </a:solidFill>
                <a:latin typeface="Lucida Sans"/>
                <a:ea typeface="Lucida Sans"/>
                <a:cs typeface="Lucida Sans"/>
                <a:sym typeface="Lucida Sans"/>
              </a:rPr>
              <a:t>MoDELO : Introduction</a:t>
            </a:r>
            <a:endParaRPr sz="5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1" name="Google Shape;401;p17"/>
          <p:cNvSpPr txBox="1"/>
          <p:nvPr/>
        </p:nvSpPr>
        <p:spPr>
          <a:xfrm>
            <a:off x="0" y="116674"/>
            <a:ext cx="4608195" cy="4832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76825" rIns="0" bIns="0" anchor="t" anchorCtr="0">
            <a:sp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Le modèle OrBAC (Organization Based Access Control)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CC0000"/>
                </a:solidFill>
                <a:latin typeface="Lucida Sans"/>
                <a:ea typeface="Lucida Sans"/>
                <a:cs typeface="Lucida Sans"/>
                <a:sym typeface="Lucida Sans"/>
              </a:rPr>
              <a:t>http ://orbac.org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2" name="Google Shape;402;p17"/>
          <p:cNvSpPr/>
          <p:nvPr/>
        </p:nvSpPr>
        <p:spPr>
          <a:xfrm>
            <a:off x="126530" y="1512151"/>
            <a:ext cx="101600" cy="10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3" name="Google Shape;403;p17"/>
          <p:cNvSpPr/>
          <p:nvPr/>
        </p:nvSpPr>
        <p:spPr>
          <a:xfrm>
            <a:off x="75730" y="836498"/>
            <a:ext cx="4507344" cy="16396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4" name="Google Shape;404;p17"/>
          <p:cNvSpPr/>
          <p:nvPr/>
        </p:nvSpPr>
        <p:spPr>
          <a:xfrm>
            <a:off x="177330" y="1499450"/>
            <a:ext cx="4405743" cy="11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5" name="Google Shape;405;p17"/>
          <p:cNvSpPr/>
          <p:nvPr/>
        </p:nvSpPr>
        <p:spPr>
          <a:xfrm>
            <a:off x="4532336" y="887293"/>
            <a:ext cx="50738" cy="62485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6" name="Google Shape;406;p17"/>
          <p:cNvSpPr/>
          <p:nvPr/>
        </p:nvSpPr>
        <p:spPr>
          <a:xfrm>
            <a:off x="75729" y="917939"/>
            <a:ext cx="4457065" cy="568960"/>
          </a:xfrm>
          <a:custGeom>
            <a:avLst/>
            <a:gdLst/>
            <a:ahLst/>
            <a:cxnLst/>
            <a:rect l="l" t="t" r="r" b="b"/>
            <a:pathLst>
              <a:path w="4457065" h="568960" extrusionOk="0">
                <a:moveTo>
                  <a:pt x="4456606" y="0"/>
                </a:moveTo>
                <a:lnTo>
                  <a:pt x="0" y="0"/>
                </a:lnTo>
                <a:lnTo>
                  <a:pt x="0" y="518011"/>
                </a:lnTo>
                <a:lnTo>
                  <a:pt x="4008" y="537736"/>
                </a:lnTo>
                <a:lnTo>
                  <a:pt x="14922" y="553889"/>
                </a:lnTo>
                <a:lnTo>
                  <a:pt x="31075" y="564803"/>
                </a:lnTo>
                <a:lnTo>
                  <a:pt x="50800" y="568812"/>
                </a:lnTo>
                <a:lnTo>
                  <a:pt x="4405806" y="568812"/>
                </a:lnTo>
                <a:lnTo>
                  <a:pt x="4425531" y="564803"/>
                </a:lnTo>
                <a:lnTo>
                  <a:pt x="4441684" y="553889"/>
                </a:lnTo>
                <a:lnTo>
                  <a:pt x="4452598" y="537736"/>
                </a:lnTo>
                <a:lnTo>
                  <a:pt x="4456606" y="5180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7" name="Google Shape;407;p17"/>
          <p:cNvSpPr/>
          <p:nvPr/>
        </p:nvSpPr>
        <p:spPr>
          <a:xfrm>
            <a:off x="4532336" y="874593"/>
            <a:ext cx="0" cy="657225"/>
          </a:xfrm>
          <a:custGeom>
            <a:avLst/>
            <a:gdLst/>
            <a:ahLst/>
            <a:cxnLst/>
            <a:rect l="l" t="t" r="r" b="b"/>
            <a:pathLst>
              <a:path w="120000" h="657225" extrusionOk="0">
                <a:moveTo>
                  <a:pt x="0" y="656607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8" name="Google Shape;408;p17"/>
          <p:cNvSpPr/>
          <p:nvPr/>
        </p:nvSpPr>
        <p:spPr>
          <a:xfrm>
            <a:off x="4532336" y="861893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9" name="Google Shape;409;p17"/>
          <p:cNvSpPr/>
          <p:nvPr/>
        </p:nvSpPr>
        <p:spPr>
          <a:xfrm>
            <a:off x="4532336" y="849193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0" name="Google Shape;410;p17"/>
          <p:cNvSpPr/>
          <p:nvPr/>
        </p:nvSpPr>
        <p:spPr>
          <a:xfrm>
            <a:off x="4532336" y="836493"/>
            <a:ext cx="0" cy="12700"/>
          </a:xfrm>
          <a:custGeom>
            <a:avLst/>
            <a:gdLst/>
            <a:ahLst/>
            <a:cxnLst/>
            <a:rect l="l" t="t" r="r" b="b"/>
            <a:pathLst>
              <a:path w="120000" h="12700" extrusionOk="0">
                <a:moveTo>
                  <a:pt x="0" y="127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17"/>
          <p:cNvSpPr/>
          <p:nvPr/>
        </p:nvSpPr>
        <p:spPr>
          <a:xfrm>
            <a:off x="256705" y="968971"/>
            <a:ext cx="59700" cy="59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2" name="Google Shape;412;p17"/>
          <p:cNvSpPr/>
          <p:nvPr/>
        </p:nvSpPr>
        <p:spPr>
          <a:xfrm>
            <a:off x="256705" y="1158760"/>
            <a:ext cx="59700" cy="59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p17"/>
          <p:cNvSpPr/>
          <p:nvPr/>
        </p:nvSpPr>
        <p:spPr>
          <a:xfrm>
            <a:off x="256705" y="1348549"/>
            <a:ext cx="59700" cy="59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4" name="Google Shape;414;p17"/>
          <p:cNvSpPr txBox="1"/>
          <p:nvPr/>
        </p:nvSpPr>
        <p:spPr>
          <a:xfrm>
            <a:off x="113825" y="705676"/>
            <a:ext cx="45582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Le contrôle d’accès ..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5080" lvl="0" indent="0" algn="l" rtl="0">
              <a:lnSpc>
                <a:spcPct val="149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sert à définir les droits qu’un sujet a pour réaliser une action sur un objet.  RBAC, TBAC, VBAC, TMAC, OrBAC, ..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marL="26543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Modèle retenu : OrBAC (richesse sémantique).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17"/>
          <p:cNvSpPr/>
          <p:nvPr/>
        </p:nvSpPr>
        <p:spPr>
          <a:xfrm>
            <a:off x="789306" y="1767052"/>
            <a:ext cx="3029353" cy="131938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6" name="Google Shape;416;p17"/>
          <p:cNvSpPr txBox="1">
            <a:spLocks noGrp="1"/>
          </p:cNvSpPr>
          <p:nvPr>
            <p:ph type="sldNum" idx="12"/>
          </p:nvPr>
        </p:nvSpPr>
        <p:spPr>
          <a:xfrm>
            <a:off x="4324934" y="3329172"/>
            <a:ext cx="2286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19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uperdede_ppt_Master">
  <a:themeElements>
    <a:clrScheme name="Wellen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uperdede_ppt_Master">
  <a:themeElements>
    <a:clrScheme name="Wellen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1138</Words>
  <Application>Microsoft Office PowerPoint</Application>
  <PresentationFormat>Personnalisé</PresentationFormat>
  <Paragraphs>186</Paragraphs>
  <Slides>40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40</vt:i4>
      </vt:variant>
    </vt:vector>
  </HeadingPairs>
  <TitlesOfParts>
    <vt:vector size="52" baseType="lpstr">
      <vt:lpstr>Arial</vt:lpstr>
      <vt:lpstr>Arial Narrow</vt:lpstr>
      <vt:lpstr>Calibri</vt:lpstr>
      <vt:lpstr>Gill Sans</vt:lpstr>
      <vt:lpstr>Lucida Sans</vt:lpstr>
      <vt:lpstr>Noto Sans Symbols</vt:lpstr>
      <vt:lpstr>Tahoma</vt:lpstr>
      <vt:lpstr>Times New Roman</vt:lpstr>
      <vt:lpstr>Office Theme</vt:lpstr>
      <vt:lpstr>HDOfficeLightV0</vt:lpstr>
      <vt:lpstr>2_Superdede_ppt_Master</vt:lpstr>
      <vt:lpstr>1_Superdede_ppt_Master</vt:lpstr>
      <vt:lpstr>Séminaire : Méthodes d’analyse des exigences pour la sécurisation, l’évolution et l’adaptation des logiciels</vt:lpstr>
      <vt:lpstr>Doctorat - UPPA, France </vt:lpstr>
      <vt:lpstr>Sécurisation des Logiciels</vt:lpstr>
      <vt:lpstr>L’Ingénierie des Systèmes est une approche interdisciplinaire pour formaliser le  développement des systèmes.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Postdoc - FBK, Italie </vt:lpstr>
      <vt:lpstr>SUPERSEDE</vt:lpstr>
      <vt:lpstr>SUPERSEDE  Une approche qui supporte l’évolution et l’adaptation du Software à partir des données contextuelles et des commentaires des utilisateurs</vt:lpstr>
      <vt:lpstr>SUPERSEDE   3 Cas avec les partenaires industriels </vt:lpstr>
      <vt:lpstr>L’évolution des logiciels dans un processus Agile de développement tel que Scrum</vt:lpstr>
      <vt:lpstr>DMgame est un logiciel qui explore la relation entre les commentaires des utilisateurs (end-user feedback) et les besoins des systèmes afin d’extraire de l’information qui supporte la décision</vt:lpstr>
      <vt:lpstr>DMgame Une barre de progression, le classement au vote, l’état, le niveau d’accord avec le groupe, le total de points, et le grade</vt:lpstr>
      <vt:lpstr>DMgame Deux évaluations : (1) avec les trois compagnies</vt:lpstr>
      <vt:lpstr>DMgame Deux évaluations : (2) un quasi expérience avec des étudiants Master 1 Objectif : Analyser l’impact des éléments de ludification</vt:lpstr>
      <vt:lpstr>DMgame v2.0 Objectif : prendre en compte l’avis des utilisateurs finaux </vt:lpstr>
      <vt:lpstr>DMgame v2.0</vt:lpstr>
      <vt:lpstr>DMgame v2.0 Evaluation : un quasi experiment avec des étudiants Master 1 </vt:lpstr>
      <vt:lpstr>L’adaptation des logiciels en cours d’exécution</vt:lpstr>
      <vt:lpstr>DynAdapt </vt:lpstr>
      <vt:lpstr>DynAdapt </vt:lpstr>
      <vt:lpstr>DynAdapt Deux évaluations : (1) cas d’utilisation Drupal utilisé par des autres techniques similaires.</vt:lpstr>
      <vt:lpstr>DynAdapt Deux évaluations : (2) avec un outil pour collecter les commentaires d’utilisateurs (SUPERSEDE feedback gathering tool)</vt:lpstr>
      <vt:lpstr>DynAdapt Deux évaluations : (2) avec un outil pour collecter les commentaires d’utilisateurs (SUPERSEDE feedback gathering tool)</vt:lpstr>
      <vt:lpstr>DynAdapt Deux évaluations : (2) avec un outil pour collecter les commentaires d’utilisateurs (SUPERSEDE feedback gathering tool)</vt:lpstr>
      <vt:lpstr>Merci pour votre attention ! denisseal82@gmail.com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: Méthodes d’analyse des exigences pour la sécurisation, l’évolution et l’adaptation des logiciels</dc:title>
  <cp:lastModifiedBy>Denisse MUÑANTE</cp:lastModifiedBy>
  <cp:revision>6</cp:revision>
  <dcterms:created xsi:type="dcterms:W3CDTF">2019-06-24T21:38:18Z</dcterms:created>
  <dcterms:modified xsi:type="dcterms:W3CDTF">2019-06-25T14:50:12Z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2016-05-26T00:00:00Z</vt:filetime>
  </property>
  <property fmtid="{D5CDD505-2E9C-101B-9397-08002B2CF9AE}" pid="3" name="Creator">
    <vt:lpwstr>LaTeX with Beamer class version 3.24</vt:lpwstr>
  </property>
  <property fmtid="{D5CDD505-2E9C-101B-9397-08002B2CF9AE}" pid="4" name="LastSaved">
    <vt:filetime>2019-06-24T00:00:00Z</vt:filetime>
  </property>
</Properties>
</file>